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38.jpeg" ContentType="image/jpeg"/>
  <Override PartName="/ppt/media/image28.png" ContentType="image/png"/>
  <Override PartName="/ppt/media/image4.jpeg" ContentType="image/jpeg"/>
  <Override PartName="/ppt/media/image40.png" ContentType="image/png"/>
  <Override PartName="/ppt/media/image15.jpeg" ContentType="image/jpeg"/>
  <Override PartName="/ppt/media/image48.wmf" ContentType="image/x-wmf"/>
  <Override PartName="/ppt/media/image46.tif" ContentType="image/tiff"/>
  <Override PartName="/ppt/media/image5.jpeg" ContentType="image/jpeg"/>
  <Override PartName="/ppt/media/image19.jpeg" ContentType="image/jpeg"/>
  <Override PartName="/ppt/media/image25.png" ContentType="image/png"/>
  <Override PartName="/ppt/media/image59.jpeg" ContentType="image/jpeg"/>
  <Override PartName="/ppt/media/image42.jpeg" ContentType="image/jpeg"/>
  <Override PartName="/ppt/media/image7.jpeg" ContentType="image/jpeg"/>
  <Override PartName="/ppt/media/image6.tif" ContentType="image/tiff"/>
  <Override PartName="/ppt/media/image16.png" ContentType="image/png"/>
  <Override PartName="/ppt/media/image60.jpeg" ContentType="image/jpeg"/>
  <Override PartName="/ppt/media/image37.jpeg" ContentType="image/jpeg"/>
  <Override PartName="/ppt/media/image11.jpeg" ContentType="image/jpeg"/>
  <Override PartName="/ppt/media/image24.png" ContentType="image/png"/>
  <Override PartName="/ppt/media/image57.png" ContentType="image/png"/>
  <Override PartName="/ppt/media/image21.jpeg" ContentType="image/jpeg"/>
  <Override PartName="/ppt/media/image12.jpeg" ContentType="image/jpeg"/>
  <Override PartName="/ppt/media/image36.tif" ContentType="image/tiff"/>
  <Override PartName="/ppt/media/image34.png" ContentType="image/png"/>
  <Override PartName="/ppt/media/image50.jpeg" ContentType="image/jpeg"/>
  <Override PartName="/ppt/media/image23.jpeg" ContentType="image/jpeg"/>
  <Override PartName="/ppt/media/image52.wmf" ContentType="image/x-wmf"/>
  <Override PartName="/ppt/media/image20.jpeg" ContentType="image/jpeg"/>
  <Override PartName="/ppt/media/image17.jpeg" ContentType="image/jpeg"/>
  <Override PartName="/ppt/media/image14.jpeg" ContentType="image/jpeg"/>
  <Override PartName="/ppt/media/image39.png" ContentType="image/png"/>
  <Override PartName="/ppt/media/image22.jpeg" ContentType="image/jpeg"/>
  <Override PartName="/ppt/media/image1.jpeg" ContentType="image/jpeg"/>
  <Override PartName="/ppt/media/image27.jpeg" ContentType="image/jpeg"/>
  <Override PartName="/ppt/media/image10.jpeg" ContentType="image/jpeg"/>
  <Override PartName="/ppt/media/image54.wmf" ContentType="image/x-wmf"/>
  <Override PartName="/ppt/media/image26.png" ContentType="image/png"/>
  <Override PartName="/ppt/media/image8.jpeg" ContentType="image/jpeg"/>
  <Override PartName="/ppt/media/image13.jpeg" ContentType="image/jpeg"/>
  <Override PartName="/ppt/media/image9.tif" ContentType="image/tiff"/>
  <Override PartName="/ppt/media/image18.wmf" ContentType="image/x-wmf"/>
  <Override PartName="/ppt/media/image30.jpeg" ContentType="image/jpeg"/>
  <Override PartName="/ppt/media/image35.tif" ContentType="image/tiff"/>
  <Override PartName="/ppt/media/image32.jpeg" ContentType="image/jpeg"/>
  <Override PartName="/ppt/media/image2.jpeg" ContentType="image/jpeg"/>
  <Override PartName="/ppt/media/image31.png" ContentType="image/png"/>
  <Override PartName="/ppt/media/image33.tif" ContentType="image/tiff"/>
  <Override PartName="/ppt/media/image3.jpeg" ContentType="image/jpeg"/>
  <Override PartName="/ppt/media/image43.tif" ContentType="image/tiff"/>
  <Override PartName="/ppt/media/image41.png" ContentType="image/png"/>
  <Override PartName="/ppt/media/image44.tif" ContentType="image/tiff"/>
  <Override PartName="/ppt/media/image47.jpeg" ContentType="image/jpeg"/>
  <Override PartName="/ppt/media/image49.tif" ContentType="image/tiff"/>
  <Override PartName="/ppt/media/image58.jpeg" ContentType="image/jpeg"/>
  <Override PartName="/ppt/media/image29.png" ContentType="image/png"/>
  <Override PartName="/ppt/media/image51.wmf" ContentType="image/x-wmf"/>
  <Override PartName="/ppt/media/image53.wmf" ContentType="image/x-wmf"/>
  <Override PartName="/ppt/media/image45.tif" ContentType="image/tiff"/>
  <Override PartName="/ppt/media/image55.jpeg" ContentType="image/jpeg"/>
  <Override PartName="/ppt/media/image56.jpeg" ContentType="image/jpe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840" cy="19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840" cy="19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840" cy="19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840" cy="19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840" cy="19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840" cy="19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840" cy="19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259640" y="927720"/>
            <a:ext cx="7557840" cy="9141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840" cy="19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840" cy="19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840" cy="19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840" cy="19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840" cy="19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840" cy="19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840" cy="19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840" cy="19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840" cy="19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840" cy="19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259640" y="927720"/>
            <a:ext cx="7557840" cy="9141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840" cy="19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840" cy="19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840" cy="19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i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l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59640" y="927720"/>
            <a:ext cx="7557840" cy="1971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tif"/><Relationship Id="rId3" Type="http://schemas.openxmlformats.org/officeDocument/2006/relationships/image" Target="../media/image34.png"/><Relationship Id="rId4" Type="http://schemas.openxmlformats.org/officeDocument/2006/relationships/image" Target="../media/image35.tif"/><Relationship Id="rId5" Type="http://schemas.openxmlformats.org/officeDocument/2006/relationships/image" Target="../media/image36.tif"/><Relationship Id="rId6" Type="http://schemas.openxmlformats.org/officeDocument/2006/relationships/image" Target="../media/image37.jpeg"/><Relationship Id="rId7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tif"/><Relationship Id="rId3" Type="http://schemas.openxmlformats.org/officeDocument/2006/relationships/image" Target="../media/image44.tif"/><Relationship Id="rId4" Type="http://schemas.openxmlformats.org/officeDocument/2006/relationships/image" Target="../media/image45.tif"/><Relationship Id="rId5" Type="http://schemas.openxmlformats.org/officeDocument/2006/relationships/image" Target="../media/image46.tif"/><Relationship Id="rId6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wmf"/><Relationship Id="rId3" Type="http://schemas.openxmlformats.org/officeDocument/2006/relationships/image" Target="../media/image49.tif"/><Relationship Id="rId4" Type="http://schemas.openxmlformats.org/officeDocument/2006/relationships/hyperlink" Target="https://en.wikipedia.org/wiki/Chinese_language" TargetMode="External"/><Relationship Id="rId5" Type="http://schemas.openxmlformats.org/officeDocument/2006/relationships/hyperlink" Target="https://en.wiktionary.org/wiki/&#37327;&#23376;" TargetMode="External"/><Relationship Id="rId6" Type="http://schemas.openxmlformats.org/officeDocument/2006/relationships/hyperlink" Target="https://en.wiktionary.org/wiki/&#31185;&#23398;" TargetMode="External"/><Relationship Id="rId7" Type="http://schemas.openxmlformats.org/officeDocument/2006/relationships/hyperlink" Target="https://en.wiktionary.org/wiki/&#23454;&#39564;" TargetMode="External"/><Relationship Id="rId8" Type="http://schemas.openxmlformats.org/officeDocument/2006/relationships/hyperlink" Target="https://en.wiktionary.org/wiki/&#21355;&#26143;" TargetMode="External"/><Relationship Id="rId9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wmf"/><Relationship Id="rId3" Type="http://schemas.openxmlformats.org/officeDocument/2006/relationships/image" Target="../media/image52.wmf"/><Relationship Id="rId4" Type="http://schemas.openxmlformats.org/officeDocument/2006/relationships/image" Target="../media/image53.wmf"/><Relationship Id="rId5" Type="http://schemas.openxmlformats.org/officeDocument/2006/relationships/image" Target="../media/image54.wmf"/><Relationship Id="rId6" Type="http://schemas.openxmlformats.org/officeDocument/2006/relationships/image" Target="../media/image55.jpeg"/><Relationship Id="rId7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tif"/><Relationship Id="rId5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tif"/><Relationship Id="rId3" Type="http://schemas.openxmlformats.org/officeDocument/2006/relationships/slideLayout" Target="../slideLayouts/slideLayout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wmf"/><Relationship Id="rId3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1" descr=""/>
          <p:cNvPicPr/>
          <p:nvPr/>
        </p:nvPicPr>
        <p:blipFill>
          <a:blip r:embed="rId2"/>
          <a:stretch/>
        </p:blipFill>
        <p:spPr>
          <a:xfrm>
            <a:off x="8709840" y="15840"/>
            <a:ext cx="1351800" cy="851040"/>
          </a:xfrm>
          <a:prstGeom prst="rect">
            <a:avLst/>
          </a:prstGeom>
          <a:ln w="0"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457200" y="1156320"/>
            <a:ext cx="75578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Emergent quantum technology and applications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914400" y="2944440"/>
            <a:ext cx="21909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David Farley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Quantal Technology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212760" y="228600"/>
            <a:ext cx="75578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1" name="Picture 1_6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800" cy="851040"/>
          </a:xfrm>
          <a:prstGeom prst="rect">
            <a:avLst/>
          </a:prstGeom>
          <a:ln w="0"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64800" y="929880"/>
            <a:ext cx="8919000" cy="3875400"/>
          </a:xfrm>
          <a:prstGeom prst="ellipse">
            <a:avLst/>
          </a:prstGeom>
          <a:gradFill rotWithShape="0">
            <a:gsLst>
              <a:gs pos="0">
                <a:srgbClr val="b4e4e8"/>
              </a:gs>
              <a:gs pos="100000">
                <a:srgbClr val="d2fcff"/>
              </a:gs>
            </a:gsLst>
            <a:lin ang="16200000"/>
          </a:gradFill>
          <a:ln w="9525">
            <a:solidFill>
              <a:srgbClr val="b5dcd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ff0000"/>
                </a:solidFill>
                <a:latin typeface="Arial"/>
              </a:rPr>
              <a:t>QUANTUM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ff0000"/>
                </a:solidFill>
                <a:latin typeface="Arial"/>
              </a:rPr>
              <a:t>SENSORS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6962040" y="3568680"/>
            <a:ext cx="12571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Navigation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2729160" y="5261760"/>
            <a:ext cx="12981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Gravimetry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CustomShape 5"/>
          <p:cNvSpPr/>
          <p:nvPr/>
        </p:nvSpPr>
        <p:spPr>
          <a:xfrm>
            <a:off x="3066840" y="-59760"/>
            <a:ext cx="29318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Non Destructive Evaluation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6" name="CustomShape 6"/>
          <p:cNvSpPr/>
          <p:nvPr/>
        </p:nvSpPr>
        <p:spPr>
          <a:xfrm>
            <a:off x="6455160" y="100440"/>
            <a:ext cx="18421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Surface Science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7" name="CustomShape 7"/>
          <p:cNvSpPr/>
          <p:nvPr/>
        </p:nvSpPr>
        <p:spPr>
          <a:xfrm>
            <a:off x="603720" y="3687840"/>
            <a:ext cx="1840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Medical Imaging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CustomShape 8"/>
          <p:cNvSpPr/>
          <p:nvPr/>
        </p:nvSpPr>
        <p:spPr>
          <a:xfrm>
            <a:off x="1284480" y="1440"/>
            <a:ext cx="8560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Timing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9" name="Picture 11" descr=""/>
          <p:cNvPicPr/>
          <p:nvPr/>
        </p:nvPicPr>
        <p:blipFill>
          <a:blip r:embed="rId2"/>
          <a:stretch/>
        </p:blipFill>
        <p:spPr>
          <a:xfrm>
            <a:off x="501480" y="370800"/>
            <a:ext cx="2422080" cy="1553760"/>
          </a:xfrm>
          <a:prstGeom prst="rect">
            <a:avLst/>
          </a:prstGeom>
          <a:ln w="0">
            <a:noFill/>
          </a:ln>
        </p:spPr>
      </p:pic>
      <p:pic>
        <p:nvPicPr>
          <p:cNvPr id="220" name="Picture 12" descr=""/>
          <p:cNvPicPr/>
          <p:nvPr/>
        </p:nvPicPr>
        <p:blipFill>
          <a:blip r:embed="rId3"/>
          <a:stretch/>
        </p:blipFill>
        <p:spPr>
          <a:xfrm>
            <a:off x="3329280" y="309960"/>
            <a:ext cx="2422080" cy="1553760"/>
          </a:xfrm>
          <a:prstGeom prst="rect">
            <a:avLst/>
          </a:prstGeom>
          <a:ln w="0">
            <a:noFill/>
          </a:ln>
        </p:spPr>
      </p:pic>
      <p:pic>
        <p:nvPicPr>
          <p:cNvPr id="221" name="Picture 15" descr=""/>
          <p:cNvPicPr/>
          <p:nvPr/>
        </p:nvPicPr>
        <p:blipFill>
          <a:blip r:embed="rId4"/>
          <a:stretch/>
        </p:blipFill>
        <p:spPr>
          <a:xfrm>
            <a:off x="2205720" y="4027680"/>
            <a:ext cx="2318400" cy="1316520"/>
          </a:xfrm>
          <a:prstGeom prst="rect">
            <a:avLst/>
          </a:prstGeom>
          <a:ln w="0">
            <a:noFill/>
          </a:ln>
        </p:spPr>
      </p:pic>
      <p:pic>
        <p:nvPicPr>
          <p:cNvPr id="222" name="Picture 16" descr=""/>
          <p:cNvPicPr/>
          <p:nvPr/>
        </p:nvPicPr>
        <p:blipFill>
          <a:blip r:embed="rId5"/>
          <a:stretch/>
        </p:blipFill>
        <p:spPr>
          <a:xfrm>
            <a:off x="6367680" y="2064600"/>
            <a:ext cx="2445840" cy="1569600"/>
          </a:xfrm>
          <a:prstGeom prst="rect">
            <a:avLst/>
          </a:prstGeom>
          <a:ln w="0">
            <a:noFill/>
          </a:ln>
        </p:spPr>
      </p:pic>
      <p:sp>
        <p:nvSpPr>
          <p:cNvPr id="223" name="CustomShape 9"/>
          <p:cNvSpPr/>
          <p:nvPr/>
        </p:nvSpPr>
        <p:spPr>
          <a:xfrm rot="19562400">
            <a:off x="5497920" y="1993680"/>
            <a:ext cx="642600" cy="4723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0000"/>
              </a:gs>
              <a:gs pos="100000">
                <a:srgbClr val="970000"/>
              </a:gs>
            </a:gsLst>
            <a:lin ang="2700000"/>
          </a:gradFill>
          <a:ln w="9525">
            <a:solidFill>
              <a:srgbClr val="b5dcd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4" name="CustomShape 10"/>
          <p:cNvSpPr/>
          <p:nvPr/>
        </p:nvSpPr>
        <p:spPr>
          <a:xfrm flipV="1">
            <a:off x="5614200" y="2763000"/>
            <a:ext cx="619560" cy="4723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0000"/>
              </a:gs>
              <a:gs pos="100000">
                <a:srgbClr val="970000"/>
              </a:gs>
            </a:gsLst>
            <a:lin ang="2700000"/>
          </a:gradFill>
          <a:ln w="9525">
            <a:solidFill>
              <a:srgbClr val="b5dcd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5" name="CustomShape 11"/>
          <p:cNvSpPr/>
          <p:nvPr/>
        </p:nvSpPr>
        <p:spPr>
          <a:xfrm flipH="1" rot="1606200">
            <a:off x="2936880" y="2003040"/>
            <a:ext cx="619560" cy="4719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0000"/>
              </a:gs>
              <a:gs pos="100000">
                <a:srgbClr val="970000"/>
              </a:gs>
            </a:gsLst>
            <a:lin ang="2700000"/>
          </a:gradFill>
          <a:ln w="9525">
            <a:solidFill>
              <a:srgbClr val="b5dcd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6" name="CustomShape 12"/>
          <p:cNvSpPr/>
          <p:nvPr/>
        </p:nvSpPr>
        <p:spPr>
          <a:xfrm flipH="1" flipV="1">
            <a:off x="2814120" y="2791440"/>
            <a:ext cx="619560" cy="4723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0000"/>
              </a:gs>
              <a:gs pos="100000">
                <a:srgbClr val="970000"/>
              </a:gs>
            </a:gsLst>
            <a:lin ang="2700000"/>
          </a:gradFill>
          <a:ln w="9525">
            <a:solidFill>
              <a:srgbClr val="b5dcd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7" name="CustomShape 13"/>
          <p:cNvSpPr/>
          <p:nvPr/>
        </p:nvSpPr>
        <p:spPr>
          <a:xfrm rot="16200000">
            <a:off x="4272120" y="1892520"/>
            <a:ext cx="536040" cy="47232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0000"/>
              </a:gs>
              <a:gs pos="100000">
                <a:srgbClr val="970000"/>
              </a:gs>
            </a:gsLst>
            <a:lin ang="2700000"/>
          </a:gradFill>
          <a:ln w="9525">
            <a:solidFill>
              <a:srgbClr val="b5dcd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8" name="CustomShape 14"/>
          <p:cNvSpPr/>
          <p:nvPr/>
        </p:nvSpPr>
        <p:spPr>
          <a:xfrm flipV="1" rot="6803400">
            <a:off x="3758400" y="3413520"/>
            <a:ext cx="619560" cy="4719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0000"/>
              </a:gs>
              <a:gs pos="100000">
                <a:srgbClr val="970000"/>
              </a:gs>
            </a:gsLst>
            <a:lin ang="2700000"/>
          </a:gradFill>
          <a:ln w="9525">
            <a:solidFill>
              <a:srgbClr val="b5dcd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9" name="CustomShape 15"/>
          <p:cNvSpPr/>
          <p:nvPr/>
        </p:nvSpPr>
        <p:spPr>
          <a:xfrm>
            <a:off x="4642560" y="4027680"/>
            <a:ext cx="2431800" cy="1515600"/>
          </a:xfrm>
          <a:prstGeom prst="rect">
            <a:avLst/>
          </a:prstGeom>
          <a:solidFill>
            <a:srgbClr val="f2f2f2"/>
          </a:solidFill>
          <a:ln w="9525">
            <a:solidFill>
              <a:srgbClr val="0d0d0d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30" name="Picture 46" descr=""/>
          <p:cNvPicPr/>
          <p:nvPr/>
        </p:nvPicPr>
        <p:blipFill>
          <a:blip r:embed="rId6"/>
          <a:srcRect l="0" t="7657" r="0" b="0"/>
          <a:stretch/>
        </p:blipFill>
        <p:spPr>
          <a:xfrm>
            <a:off x="4642560" y="4613760"/>
            <a:ext cx="2009160" cy="929520"/>
          </a:xfrm>
          <a:prstGeom prst="rect">
            <a:avLst/>
          </a:prstGeom>
          <a:ln w="0">
            <a:noFill/>
          </a:ln>
        </p:spPr>
      </p:pic>
      <p:sp>
        <p:nvSpPr>
          <p:cNvPr id="231" name="CustomShape 16"/>
          <p:cNvSpPr/>
          <p:nvPr/>
        </p:nvSpPr>
        <p:spPr>
          <a:xfrm flipH="1" rot="18934200">
            <a:off x="5106600" y="3798000"/>
            <a:ext cx="1776600" cy="1226520"/>
          </a:xfrm>
          <a:custGeom>
            <a:avLst/>
            <a:gdLst/>
            <a:ahLst/>
            <a:rect l="l" t="t" r="r" b="b"/>
            <a:pathLst>
              <a:path w="3496229" h="2617610">
                <a:moveTo>
                  <a:pt x="3447926" y="364588"/>
                </a:moveTo>
                <a:cubicBezTo>
                  <a:pt x="3484615" y="264399"/>
                  <a:pt x="3521304" y="164210"/>
                  <a:pt x="3473326" y="110588"/>
                </a:cubicBezTo>
                <a:cubicBezTo>
                  <a:pt x="3425348" y="56966"/>
                  <a:pt x="3378782" y="-64390"/>
                  <a:pt x="3160060" y="42854"/>
                </a:cubicBezTo>
                <a:cubicBezTo>
                  <a:pt x="2941338" y="150098"/>
                  <a:pt x="2567393" y="487354"/>
                  <a:pt x="2160993" y="754054"/>
                </a:cubicBezTo>
                <a:cubicBezTo>
                  <a:pt x="1754593" y="1020754"/>
                  <a:pt x="1070204" y="1431387"/>
                  <a:pt x="721660" y="1643054"/>
                </a:cubicBezTo>
                <a:cubicBezTo>
                  <a:pt x="373116" y="1854721"/>
                  <a:pt x="181204" y="1897054"/>
                  <a:pt x="69726" y="2024054"/>
                </a:cubicBezTo>
                <a:cubicBezTo>
                  <a:pt x="-41752" y="2151054"/>
                  <a:pt x="1993" y="2306276"/>
                  <a:pt x="52793" y="2405054"/>
                </a:cubicBezTo>
                <a:cubicBezTo>
                  <a:pt x="103593" y="2503832"/>
                  <a:pt x="205193" y="2611077"/>
                  <a:pt x="374526" y="2616721"/>
                </a:cubicBezTo>
                <a:cubicBezTo>
                  <a:pt x="543859" y="2622366"/>
                  <a:pt x="789393" y="2605432"/>
                  <a:pt x="1068793" y="2438921"/>
                </a:cubicBezTo>
                <a:cubicBezTo>
                  <a:pt x="1348193" y="2272410"/>
                  <a:pt x="1825148" y="1864599"/>
                  <a:pt x="2050926" y="1617654"/>
                </a:cubicBezTo>
                <a:cubicBezTo>
                  <a:pt x="2276704" y="1370709"/>
                  <a:pt x="2262593" y="1159043"/>
                  <a:pt x="2423460" y="957254"/>
                </a:cubicBezTo>
                <a:cubicBezTo>
                  <a:pt x="2584327" y="755465"/>
                  <a:pt x="2855259" y="504288"/>
                  <a:pt x="3016126" y="406921"/>
                </a:cubicBezTo>
                <a:cubicBezTo>
                  <a:pt x="3176993" y="309554"/>
                  <a:pt x="3388660" y="373054"/>
                  <a:pt x="3388660" y="373054"/>
                </a:cubicBezTo>
              </a:path>
            </a:pathLst>
          </a:custGeom>
          <a:solidFill>
            <a:srgbClr val="1300ff">
              <a:alpha val="10000"/>
            </a:srgbClr>
          </a:solidFill>
          <a:ln w="254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7"/>
          <p:cNvSpPr/>
          <p:nvPr/>
        </p:nvSpPr>
        <p:spPr>
          <a:xfrm>
            <a:off x="7008480" y="4861440"/>
            <a:ext cx="17690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Trace Chemical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Detection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CustomShape 18"/>
          <p:cNvSpPr/>
          <p:nvPr/>
        </p:nvSpPr>
        <p:spPr>
          <a:xfrm flipH="1" flipV="1" rot="14796600">
            <a:off x="4709520" y="3413520"/>
            <a:ext cx="619560" cy="47196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ff0000"/>
              </a:gs>
              <a:gs pos="100000">
                <a:srgbClr val="970000"/>
              </a:gs>
            </a:gsLst>
            <a:lin ang="2700000"/>
          </a:gradFill>
          <a:ln w="9525">
            <a:solidFill>
              <a:srgbClr val="b5dcde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34" name="Picture 50" descr=""/>
          <p:cNvPicPr/>
          <p:nvPr/>
        </p:nvPicPr>
        <p:blipFill>
          <a:blip r:embed="rId7"/>
          <a:srcRect l="47735" t="25516" r="21560" b="53147"/>
          <a:stretch/>
        </p:blipFill>
        <p:spPr>
          <a:xfrm>
            <a:off x="5892840" y="397440"/>
            <a:ext cx="3018600" cy="1132920"/>
          </a:xfrm>
          <a:prstGeom prst="rect">
            <a:avLst/>
          </a:prstGeom>
          <a:ln w="0">
            <a:noFill/>
          </a:ln>
        </p:spPr>
      </p:pic>
      <p:pic>
        <p:nvPicPr>
          <p:cNvPr id="235" name="Picture 51" descr=""/>
          <p:cNvPicPr/>
          <p:nvPr/>
        </p:nvPicPr>
        <p:blipFill>
          <a:blip r:embed="rId8"/>
          <a:srcRect l="68956" t="5831" r="959" b="6153"/>
          <a:stretch/>
        </p:blipFill>
        <p:spPr>
          <a:xfrm>
            <a:off x="339480" y="1924920"/>
            <a:ext cx="2400480" cy="182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212760" y="228600"/>
            <a:ext cx="75578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Picture 1_15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800" cy="851040"/>
          </a:xfrm>
          <a:prstGeom prst="rect">
            <a:avLst/>
          </a:prstGeom>
          <a:ln w="0">
            <a:noFill/>
          </a:ln>
        </p:spPr>
      </p:pic>
      <p:pic>
        <p:nvPicPr>
          <p:cNvPr id="238" name="Picture 25" descr=""/>
          <p:cNvPicPr/>
          <p:nvPr/>
        </p:nvPicPr>
        <p:blipFill>
          <a:blip r:embed="rId2"/>
          <a:stretch/>
        </p:blipFill>
        <p:spPr>
          <a:xfrm>
            <a:off x="170640" y="561600"/>
            <a:ext cx="4113000" cy="3155040"/>
          </a:xfrm>
          <a:prstGeom prst="rect">
            <a:avLst/>
          </a:prstGeom>
          <a:ln w="0"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273240" y="185040"/>
            <a:ext cx="3223080" cy="50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350" spc="-1" strike="noStrike">
                <a:solidFill>
                  <a:srgbClr val="000000"/>
                </a:solidFill>
                <a:latin typeface="Tahoma"/>
              </a:rPr>
              <a:t>Quantum “Antenna” or Aperture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2514600" y="1283760"/>
            <a:ext cx="2344680" cy="100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ahoma"/>
              </a:rPr>
              <a:t>Atom-bound electrons in a vapor cell monitor RF amplitude subject to laser controls. Shape is not relevant.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897120" y="4430520"/>
            <a:ext cx="8147160" cy="4366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rgbClr val="4f81bd"/>
            </a:solidFill>
            <a:round/>
          </a:ln>
          <a:effectLst>
            <a:outerShdw algn="tl" blurRad="5080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Different Physics and Different Limits = Large Opportunity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CustomShape 5"/>
          <p:cNvSpPr/>
          <p:nvPr/>
        </p:nvSpPr>
        <p:spPr>
          <a:xfrm>
            <a:off x="914400" y="410760"/>
            <a:ext cx="2671200" cy="29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Tahoma"/>
              </a:rPr>
              <a:t>Established circa 2010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243" name="CustomShape 6"/>
          <p:cNvSpPr/>
          <p:nvPr/>
        </p:nvSpPr>
        <p:spPr>
          <a:xfrm>
            <a:off x="699840" y="3508920"/>
            <a:ext cx="895320" cy="129960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7"/>
          <p:cNvSpPr/>
          <p:nvPr/>
        </p:nvSpPr>
        <p:spPr>
          <a:xfrm>
            <a:off x="874440" y="3722400"/>
            <a:ext cx="270576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ahoma"/>
              </a:rPr>
              <a:t>Receive only without inherent “gain”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5" name="CustomShape 8"/>
          <p:cNvSpPr/>
          <p:nvPr/>
        </p:nvSpPr>
        <p:spPr>
          <a:xfrm>
            <a:off x="578160" y="2466720"/>
            <a:ext cx="10609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ahoma"/>
              </a:rPr>
              <a:t>Photonic processing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6" name="CustomShape 9"/>
          <p:cNvSpPr/>
          <p:nvPr/>
        </p:nvSpPr>
        <p:spPr>
          <a:xfrm>
            <a:off x="1935360" y="1247040"/>
            <a:ext cx="400680" cy="22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Tahoma"/>
              </a:rPr>
              <a:t>ARL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247" name="CustomShape 10"/>
          <p:cNvSpPr/>
          <p:nvPr/>
        </p:nvSpPr>
        <p:spPr>
          <a:xfrm>
            <a:off x="184680" y="4930200"/>
            <a:ext cx="4396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DARPA </a:t>
            </a:r>
            <a:r>
              <a:rPr b="0" i="1" lang="en-US" sz="1800" spc="-1" strike="noStrike">
                <a:solidFill>
                  <a:srgbClr val="000000"/>
                </a:solidFill>
                <a:latin typeface="Tahoma"/>
              </a:rPr>
              <a:t>Quantum Apertures  </a:t>
            </a:r>
            <a:r>
              <a:rPr b="0" lang="en-US" sz="1800" spc="-1" strike="noStrike">
                <a:solidFill>
                  <a:srgbClr val="000000"/>
                </a:solidFill>
                <a:latin typeface="Tahoma"/>
              </a:rPr>
              <a:t>Program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8" name="Picture 23" descr=""/>
          <p:cNvPicPr/>
          <p:nvPr/>
        </p:nvPicPr>
        <p:blipFill>
          <a:blip r:embed="rId3"/>
          <a:stretch/>
        </p:blipFill>
        <p:spPr>
          <a:xfrm>
            <a:off x="5201280" y="966960"/>
            <a:ext cx="4014360" cy="2292120"/>
          </a:xfrm>
          <a:prstGeom prst="rect">
            <a:avLst/>
          </a:prstGeom>
          <a:ln w="0">
            <a:noFill/>
          </a:ln>
        </p:spPr>
      </p:pic>
      <p:sp>
        <p:nvSpPr>
          <p:cNvPr id="249" name="CustomShape 11"/>
          <p:cNvSpPr/>
          <p:nvPr/>
        </p:nvSpPr>
        <p:spPr>
          <a:xfrm>
            <a:off x="4407840" y="765360"/>
            <a:ext cx="496944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</a:rPr>
              <a:t>DARPA Envisioned Program End State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1_9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800" cy="851040"/>
          </a:xfrm>
          <a:prstGeom prst="rect">
            <a:avLst/>
          </a:prstGeom>
          <a:ln w="0">
            <a:noFill/>
          </a:ln>
        </p:spPr>
      </p:pic>
      <p:pic>
        <p:nvPicPr>
          <p:cNvPr id="251" name="Picture 4_2" descr=""/>
          <p:cNvPicPr/>
          <p:nvPr/>
        </p:nvPicPr>
        <p:blipFill>
          <a:blip r:embed="rId2"/>
          <a:stretch/>
        </p:blipFill>
        <p:spPr>
          <a:xfrm>
            <a:off x="914400" y="776160"/>
            <a:ext cx="6400440" cy="4710240"/>
          </a:xfrm>
          <a:prstGeom prst="rect">
            <a:avLst/>
          </a:prstGeom>
          <a:ln w="0">
            <a:noFill/>
          </a:ln>
        </p:spPr>
      </p:pic>
      <p:sp>
        <p:nvSpPr>
          <p:cNvPr id="252" name="TextShape 1"/>
          <p:cNvSpPr txBox="1"/>
          <p:nvPr/>
        </p:nvSpPr>
        <p:spPr>
          <a:xfrm>
            <a:off x="108000" y="84600"/>
            <a:ext cx="6727680" cy="4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latin typeface="Arial"/>
              </a:rPr>
              <a:t>Atom Interferometry (“Quantum Gravity Sensor”)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32760" y="-779400"/>
            <a:ext cx="75578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4" name="Picture 1_14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800" cy="851040"/>
          </a:xfrm>
          <a:prstGeom prst="rect">
            <a:avLst/>
          </a:prstGeom>
          <a:ln w="0">
            <a:noFill/>
          </a:ln>
        </p:spPr>
      </p:pic>
      <p:pic>
        <p:nvPicPr>
          <p:cNvPr id="255" name="Picture 4_0" descr=""/>
          <p:cNvPicPr/>
          <p:nvPr/>
        </p:nvPicPr>
        <p:blipFill>
          <a:blip r:embed="rId2"/>
          <a:stretch/>
        </p:blipFill>
        <p:spPr>
          <a:xfrm>
            <a:off x="88560" y="360000"/>
            <a:ext cx="4669920" cy="2540520"/>
          </a:xfrm>
          <a:prstGeom prst="rect">
            <a:avLst/>
          </a:prstGeom>
          <a:ln w="0">
            <a:noFill/>
          </a:ln>
        </p:spPr>
      </p:pic>
      <p:sp>
        <p:nvSpPr>
          <p:cNvPr id="256" name="CustomShape 2"/>
          <p:cNvSpPr/>
          <p:nvPr/>
        </p:nvSpPr>
        <p:spPr>
          <a:xfrm>
            <a:off x="4902480" y="949320"/>
            <a:ext cx="4927320" cy="1793880"/>
          </a:xfrm>
          <a:prstGeom prst="rect">
            <a:avLst/>
          </a:prstGeom>
          <a:solidFill>
            <a:srgbClr val="ffff00"/>
          </a:solidFill>
          <a:ln w="0"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G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v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c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g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w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y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p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c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b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h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d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d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G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v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c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h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d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b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d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f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y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y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f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f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f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p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d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,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v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d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c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f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b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d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c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Trebuchet MS"/>
              </a:rPr>
              <a:t>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-5760" y="-47880"/>
            <a:ext cx="37641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Detect Underground Structures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8" name="Picture 8" descr=""/>
          <p:cNvPicPr/>
          <p:nvPr/>
        </p:nvPicPr>
        <p:blipFill>
          <a:blip r:embed="rId3"/>
          <a:stretch/>
        </p:blipFill>
        <p:spPr>
          <a:xfrm>
            <a:off x="3089520" y="3261240"/>
            <a:ext cx="3311280" cy="2365920"/>
          </a:xfrm>
          <a:prstGeom prst="rect">
            <a:avLst/>
          </a:prstGeom>
          <a:ln w="0">
            <a:noFill/>
          </a:ln>
        </p:spPr>
      </p:pic>
      <p:grpSp>
        <p:nvGrpSpPr>
          <p:cNvPr id="259" name="Group 4"/>
          <p:cNvGrpSpPr/>
          <p:nvPr/>
        </p:nvGrpSpPr>
        <p:grpSpPr>
          <a:xfrm>
            <a:off x="436320" y="3261240"/>
            <a:ext cx="3089520" cy="2535840"/>
            <a:chOff x="436320" y="3261240"/>
            <a:chExt cx="3089520" cy="2535840"/>
          </a:xfrm>
        </p:grpSpPr>
        <p:grpSp>
          <p:nvGrpSpPr>
            <p:cNvPr id="260" name="Group 5"/>
            <p:cNvGrpSpPr/>
            <p:nvPr/>
          </p:nvGrpSpPr>
          <p:grpSpPr>
            <a:xfrm>
              <a:off x="436320" y="3261240"/>
              <a:ext cx="3089520" cy="2535840"/>
              <a:chOff x="436320" y="3261240"/>
              <a:chExt cx="3089520" cy="2535840"/>
            </a:xfrm>
          </p:grpSpPr>
          <p:pic>
            <p:nvPicPr>
              <p:cNvPr id="261" name="Picture 18_0" descr=""/>
              <p:cNvPicPr/>
              <p:nvPr/>
            </p:nvPicPr>
            <p:blipFill>
              <a:blip r:embed="rId4"/>
              <a:stretch/>
            </p:blipFill>
            <p:spPr>
              <a:xfrm>
                <a:off x="436320" y="3261240"/>
                <a:ext cx="3089520" cy="2535840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262" name="CustomShape 6"/>
              <p:cNvSpPr/>
              <p:nvPr/>
            </p:nvSpPr>
            <p:spPr>
              <a:xfrm>
                <a:off x="654480" y="5666400"/>
                <a:ext cx="2737800" cy="1119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63" name="CustomShape 7"/>
            <p:cNvSpPr/>
            <p:nvPr/>
          </p:nvSpPr>
          <p:spPr>
            <a:xfrm>
              <a:off x="1236960" y="4977000"/>
              <a:ext cx="1410480" cy="290160"/>
            </a:xfrm>
            <a:prstGeom prst="can">
              <a:avLst>
                <a:gd name="adj" fmla="val 25000"/>
              </a:avLst>
            </a:prstGeom>
            <a:solidFill>
              <a:srgbClr val="008e74"/>
            </a:solidFill>
            <a:ln>
              <a:solidFill>
                <a:srgbClr val="006955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900" spc="-1" strike="noStrike">
                  <a:solidFill>
                    <a:srgbClr val="ffffff"/>
                  </a:solidFill>
                  <a:latin typeface="Trebuchet MS"/>
                </a:rPr>
                <a:t>C</a:t>
              </a:r>
              <a:r>
                <a:rPr b="0" lang="en-US" sz="900" spc="-1" strike="noStrike">
                  <a:solidFill>
                    <a:srgbClr val="ffffff"/>
                  </a:solidFill>
                  <a:latin typeface="Trebuchet MS"/>
                </a:rPr>
                <a:t>a</a:t>
              </a:r>
              <a:r>
                <a:rPr b="0" lang="en-US" sz="900" spc="-1" strike="noStrike">
                  <a:solidFill>
                    <a:srgbClr val="ffffff"/>
                  </a:solidFill>
                  <a:latin typeface="Trebuchet MS"/>
                </a:rPr>
                <a:t>v</a:t>
              </a:r>
              <a:r>
                <a:rPr b="0" lang="en-US" sz="900" spc="-1" strike="noStrike">
                  <a:solidFill>
                    <a:srgbClr val="ffffff"/>
                  </a:solidFill>
                  <a:latin typeface="Trebuchet MS"/>
                </a:rPr>
                <a:t>i</a:t>
              </a:r>
              <a:r>
                <a:rPr b="0" lang="en-US" sz="900" spc="-1" strike="noStrike">
                  <a:solidFill>
                    <a:srgbClr val="ffffff"/>
                  </a:solidFill>
                  <a:latin typeface="Trebuchet MS"/>
                </a:rPr>
                <a:t>t</a:t>
              </a:r>
              <a:r>
                <a:rPr b="0" lang="en-US" sz="900" spc="-1" strike="noStrike">
                  <a:solidFill>
                    <a:srgbClr val="ffffff"/>
                  </a:solidFill>
                  <a:latin typeface="Trebuchet MS"/>
                </a:rPr>
                <a:t>y</a:t>
              </a:r>
              <a:endParaRPr b="0" lang="en-US" sz="900" spc="-1" strike="noStrike">
                <a:latin typeface="Arial"/>
              </a:endParaRPr>
            </a:p>
          </p:txBody>
        </p:sp>
        <p:pic>
          <p:nvPicPr>
            <p:cNvPr id="264" name="Picture 11_0" descr=""/>
            <p:cNvPicPr/>
            <p:nvPr/>
          </p:nvPicPr>
          <p:blipFill>
            <a:blip r:embed="rId5"/>
            <a:stretch/>
          </p:blipFill>
          <p:spPr>
            <a:xfrm>
              <a:off x="1294560" y="3278520"/>
              <a:ext cx="1347120" cy="853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5" name="CustomShape 8"/>
            <p:cNvSpPr/>
            <p:nvPr/>
          </p:nvSpPr>
          <p:spPr>
            <a:xfrm flipV="1">
              <a:off x="1930320" y="3724200"/>
              <a:ext cx="360" cy="1329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6" name="CustomShape 9"/>
            <p:cNvSpPr/>
            <p:nvPr/>
          </p:nvSpPr>
          <p:spPr>
            <a:xfrm>
              <a:off x="1949040" y="4230000"/>
              <a:ext cx="1147320" cy="4251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Trebuchet MS"/>
                </a:rPr>
                <a:t>500m (100m)</a:t>
              </a:r>
              <a:endParaRPr b="0" lang="en-US" sz="11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Trebuchet MS"/>
                </a:rPr>
                <a:t>Altitude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267" name="CustomShape 10"/>
            <p:cNvSpPr/>
            <p:nvPr/>
          </p:nvSpPr>
          <p:spPr>
            <a:xfrm>
              <a:off x="1231200" y="5333040"/>
              <a:ext cx="1416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68" name="CustomShape 11"/>
            <p:cNvSpPr/>
            <p:nvPr/>
          </p:nvSpPr>
          <p:spPr>
            <a:xfrm>
              <a:off x="1050840" y="5391000"/>
              <a:ext cx="1758600" cy="257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Trebuchet MS"/>
                </a:rPr>
                <a:t>100m (20m) Diameter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269" name="CustomShape 12"/>
            <p:cNvSpPr/>
            <p:nvPr/>
          </p:nvSpPr>
          <p:spPr>
            <a:xfrm flipV="1">
              <a:off x="2781360" y="4977000"/>
              <a:ext cx="360" cy="295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len="med" type="triangl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70" name="CustomShape 13"/>
            <p:cNvSpPr/>
            <p:nvPr/>
          </p:nvSpPr>
          <p:spPr>
            <a:xfrm>
              <a:off x="2866680" y="4991400"/>
              <a:ext cx="509400" cy="257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Trebuchet MS"/>
                </a:rPr>
                <a:t>4m</a:t>
              </a:r>
              <a:endParaRPr b="0" lang="en-US" sz="1100" spc="-1" strike="noStrike">
                <a:latin typeface="Arial"/>
              </a:endParaRPr>
            </a:p>
          </p:txBody>
        </p:sp>
      </p:grpSp>
      <p:pic>
        <p:nvPicPr>
          <p:cNvPr id="271" name="Picture 2_2" descr="When quantum means business: An interview with Muquans, a quantum innovator  - i-Micronews"/>
          <p:cNvPicPr/>
          <p:nvPr/>
        </p:nvPicPr>
        <p:blipFill>
          <a:blip r:embed="rId6"/>
          <a:stretch/>
        </p:blipFill>
        <p:spPr>
          <a:xfrm>
            <a:off x="6409080" y="3657600"/>
            <a:ext cx="3192120" cy="1576080"/>
          </a:xfrm>
          <a:prstGeom prst="rect">
            <a:avLst/>
          </a:prstGeom>
          <a:ln w="0">
            <a:noFill/>
          </a:ln>
        </p:spPr>
      </p:pic>
      <p:sp>
        <p:nvSpPr>
          <p:cNvPr id="272" name="CustomShape 14"/>
          <p:cNvSpPr/>
          <p:nvPr/>
        </p:nvSpPr>
        <p:spPr>
          <a:xfrm>
            <a:off x="6738120" y="5257800"/>
            <a:ext cx="26193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Muquans Instrument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3" name="TextShape 15"/>
          <p:cNvSpPr txBox="1"/>
          <p:nvPr/>
        </p:nvSpPr>
        <p:spPr>
          <a:xfrm>
            <a:off x="5257800" y="0"/>
            <a:ext cx="3252960" cy="45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600" spc="-1" strike="noStrike">
                <a:latin typeface="Arial"/>
              </a:rPr>
              <a:t>Q</a:t>
            </a:r>
            <a:r>
              <a:rPr b="0" lang="en-US" sz="2600" spc="-1" strike="noStrike">
                <a:latin typeface="Arial"/>
              </a:rPr>
              <a:t>u</a:t>
            </a:r>
            <a:r>
              <a:rPr b="0" lang="en-US" sz="2600" spc="-1" strike="noStrike">
                <a:latin typeface="Arial"/>
              </a:rPr>
              <a:t>a</a:t>
            </a:r>
            <a:r>
              <a:rPr b="0" lang="en-US" sz="2600" spc="-1" strike="noStrike">
                <a:latin typeface="Arial"/>
              </a:rPr>
              <a:t>n</a:t>
            </a:r>
            <a:r>
              <a:rPr b="0" lang="en-US" sz="2600" spc="-1" strike="noStrike">
                <a:latin typeface="Arial"/>
              </a:rPr>
              <a:t>t</a:t>
            </a:r>
            <a:r>
              <a:rPr b="0" lang="en-US" sz="2600" spc="-1" strike="noStrike">
                <a:latin typeface="Arial"/>
              </a:rPr>
              <a:t>u</a:t>
            </a:r>
            <a:r>
              <a:rPr b="0" lang="en-US" sz="2600" spc="-1" strike="noStrike">
                <a:latin typeface="Arial"/>
              </a:rPr>
              <a:t>m</a:t>
            </a:r>
            <a:r>
              <a:rPr b="0" lang="en-US" sz="2600" spc="-1" strike="noStrike">
                <a:latin typeface="Arial"/>
              </a:rPr>
              <a:t> </a:t>
            </a:r>
            <a:r>
              <a:rPr b="0" lang="en-US" sz="2600" spc="-1" strike="noStrike">
                <a:latin typeface="Arial"/>
              </a:rPr>
              <a:t>G</a:t>
            </a:r>
            <a:r>
              <a:rPr b="0" lang="en-US" sz="2600" spc="-1" strike="noStrike">
                <a:latin typeface="Arial"/>
              </a:rPr>
              <a:t>r</a:t>
            </a:r>
            <a:r>
              <a:rPr b="0" lang="en-US" sz="2600" spc="-1" strike="noStrike">
                <a:latin typeface="Arial"/>
              </a:rPr>
              <a:t>a</a:t>
            </a:r>
            <a:r>
              <a:rPr b="0" lang="en-US" sz="2600" spc="-1" strike="noStrike">
                <a:latin typeface="Arial"/>
              </a:rPr>
              <a:t>v</a:t>
            </a:r>
            <a:r>
              <a:rPr b="0" lang="en-US" sz="2600" spc="-1" strike="noStrike">
                <a:latin typeface="Arial"/>
              </a:rPr>
              <a:t>i</a:t>
            </a:r>
            <a:r>
              <a:rPr b="0" lang="en-US" sz="2600" spc="-1" strike="noStrike">
                <a:latin typeface="Arial"/>
              </a:rPr>
              <a:t>m</a:t>
            </a:r>
            <a:r>
              <a:rPr b="0" lang="en-US" sz="2600" spc="-1" strike="noStrike">
                <a:latin typeface="Arial"/>
              </a:rPr>
              <a:t>e</a:t>
            </a:r>
            <a:r>
              <a:rPr b="0" lang="en-US" sz="2600" spc="-1" strike="noStrike">
                <a:latin typeface="Arial"/>
              </a:rPr>
              <a:t>t</a:t>
            </a:r>
            <a:r>
              <a:rPr b="0" lang="en-US" sz="2600" spc="-1" strike="noStrike">
                <a:latin typeface="Arial"/>
              </a:rPr>
              <a:t>r</a:t>
            </a:r>
            <a:r>
              <a:rPr b="0" lang="en-US" sz="2600" spc="-1" strike="noStrike">
                <a:latin typeface="Arial"/>
              </a:rPr>
              <a:t>y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212760" y="228600"/>
            <a:ext cx="75578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5" name="Picture 1_13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800" cy="851040"/>
          </a:xfrm>
          <a:prstGeom prst="rect">
            <a:avLst/>
          </a:prstGeom>
          <a:ln w="0">
            <a:noFill/>
          </a:ln>
        </p:spPr>
      </p:pic>
      <p:pic>
        <p:nvPicPr>
          <p:cNvPr id="276" name="Picture 11_1" descr=""/>
          <p:cNvPicPr/>
          <p:nvPr/>
        </p:nvPicPr>
        <p:blipFill>
          <a:blip r:embed="rId2"/>
          <a:stretch/>
        </p:blipFill>
        <p:spPr>
          <a:xfrm>
            <a:off x="1554480" y="1600200"/>
            <a:ext cx="3017520" cy="1867680"/>
          </a:xfrm>
          <a:prstGeom prst="rect">
            <a:avLst/>
          </a:prstGeom>
          <a:ln w="0">
            <a:noFill/>
          </a:ln>
        </p:spPr>
      </p:pic>
      <p:pic>
        <p:nvPicPr>
          <p:cNvPr id="277" name="Picture 12_0" descr=""/>
          <p:cNvPicPr/>
          <p:nvPr/>
        </p:nvPicPr>
        <p:blipFill>
          <a:blip r:embed="rId3"/>
          <a:stretch/>
        </p:blipFill>
        <p:spPr>
          <a:xfrm>
            <a:off x="5077800" y="804960"/>
            <a:ext cx="3625200" cy="2137680"/>
          </a:xfrm>
          <a:prstGeom prst="rect">
            <a:avLst/>
          </a:prstGeom>
          <a:ln w="0">
            <a:noFill/>
          </a:ln>
        </p:spPr>
      </p:pic>
      <p:pic>
        <p:nvPicPr>
          <p:cNvPr id="278" name="Picture 13" descr=""/>
          <p:cNvPicPr/>
          <p:nvPr/>
        </p:nvPicPr>
        <p:blipFill>
          <a:blip r:embed="rId4"/>
          <a:stretch/>
        </p:blipFill>
        <p:spPr>
          <a:xfrm>
            <a:off x="1343880" y="3200400"/>
            <a:ext cx="7342920" cy="2478600"/>
          </a:xfrm>
          <a:prstGeom prst="rect">
            <a:avLst/>
          </a:prstGeom>
          <a:ln w="0">
            <a:noFill/>
          </a:ln>
        </p:spPr>
      </p:pic>
      <p:sp>
        <p:nvSpPr>
          <p:cNvPr id="279" name="CustomShape 2"/>
          <p:cNvSpPr/>
          <p:nvPr/>
        </p:nvSpPr>
        <p:spPr>
          <a:xfrm>
            <a:off x="920520" y="1114560"/>
            <a:ext cx="365148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G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f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g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B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p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w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k</a:t>
            </a: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4988160" y="372600"/>
            <a:ext cx="3865680" cy="4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</a:rPr>
              <a:t>Calculated required optical pulse energy vs. desired imaging resolution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281" name="TextShape 4"/>
          <p:cNvSpPr txBox="1"/>
          <p:nvPr/>
        </p:nvSpPr>
        <p:spPr>
          <a:xfrm>
            <a:off x="0" y="3960"/>
            <a:ext cx="7090560" cy="681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000" spc="72" strike="noStrike">
                <a:solidFill>
                  <a:srgbClr val="3b3838"/>
                </a:solidFill>
                <a:latin typeface="Gill Sans MT"/>
                <a:ea typeface="Gill Sans MT"/>
              </a:rPr>
              <a:t>Quantum Imaging using Massively Entangled Multimode Squeezed Light (MEMSL)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212760" y="228600"/>
            <a:ext cx="75578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3" name="Picture 1_10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800" cy="851040"/>
          </a:xfrm>
          <a:prstGeom prst="rect">
            <a:avLst/>
          </a:prstGeom>
          <a:ln w="0">
            <a:noFill/>
          </a:ln>
        </p:spPr>
      </p:pic>
      <p:pic>
        <p:nvPicPr>
          <p:cNvPr id="284" name="Picture 12_1" descr=""/>
          <p:cNvPicPr/>
          <p:nvPr/>
        </p:nvPicPr>
        <p:blipFill>
          <a:blip r:embed="rId2"/>
          <a:stretch/>
        </p:blipFill>
        <p:spPr>
          <a:xfrm>
            <a:off x="259560" y="775080"/>
            <a:ext cx="3958920" cy="2937240"/>
          </a:xfrm>
          <a:prstGeom prst="rect">
            <a:avLst/>
          </a:prstGeom>
          <a:ln w="0">
            <a:noFill/>
          </a:ln>
        </p:spPr>
      </p:pic>
      <p:pic>
        <p:nvPicPr>
          <p:cNvPr id="285" name="Picture 13_0" descr=""/>
          <p:cNvPicPr/>
          <p:nvPr/>
        </p:nvPicPr>
        <p:blipFill>
          <a:blip r:embed="rId3"/>
          <a:stretch/>
        </p:blipFill>
        <p:spPr>
          <a:xfrm>
            <a:off x="4969800" y="3188880"/>
            <a:ext cx="3197880" cy="1605240"/>
          </a:xfrm>
          <a:prstGeom prst="rect">
            <a:avLst/>
          </a:prstGeom>
          <a:ln w="0">
            <a:noFill/>
          </a:ln>
        </p:spPr>
      </p:pic>
      <p:pic>
        <p:nvPicPr>
          <p:cNvPr id="286" name="Picture 14" descr=""/>
          <p:cNvPicPr/>
          <p:nvPr/>
        </p:nvPicPr>
        <p:blipFill>
          <a:blip r:embed="rId4"/>
          <a:stretch/>
        </p:blipFill>
        <p:spPr>
          <a:xfrm>
            <a:off x="259560" y="3971880"/>
            <a:ext cx="4015800" cy="862920"/>
          </a:xfrm>
          <a:prstGeom prst="rect">
            <a:avLst/>
          </a:prstGeom>
          <a:ln w="0">
            <a:noFill/>
          </a:ln>
        </p:spPr>
      </p:pic>
      <p:pic>
        <p:nvPicPr>
          <p:cNvPr id="287" name="Picture 15_0" descr=""/>
          <p:cNvPicPr/>
          <p:nvPr/>
        </p:nvPicPr>
        <p:blipFill>
          <a:blip r:embed="rId5"/>
          <a:stretch/>
        </p:blipFill>
        <p:spPr>
          <a:xfrm>
            <a:off x="4524120" y="743760"/>
            <a:ext cx="4321440" cy="2000520"/>
          </a:xfrm>
          <a:prstGeom prst="rect">
            <a:avLst/>
          </a:prstGeom>
          <a:ln w="0">
            <a:noFill/>
          </a:ln>
        </p:spPr>
      </p:pic>
      <p:sp>
        <p:nvSpPr>
          <p:cNvPr id="288" name="CustomShape 2"/>
          <p:cNvSpPr/>
          <p:nvPr/>
        </p:nvSpPr>
        <p:spPr>
          <a:xfrm>
            <a:off x="5162760" y="4716000"/>
            <a:ext cx="959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Target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6323760" y="4716000"/>
            <a:ext cx="285732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Image of target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 other spectral region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CustomShape 4"/>
          <p:cNvSpPr/>
          <p:nvPr/>
        </p:nvSpPr>
        <p:spPr>
          <a:xfrm>
            <a:off x="5255640" y="2714760"/>
            <a:ext cx="3046320" cy="36468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Entangled photon source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1" name="TextShape 5"/>
          <p:cNvSpPr txBox="1"/>
          <p:nvPr/>
        </p:nvSpPr>
        <p:spPr>
          <a:xfrm>
            <a:off x="228600" y="0"/>
            <a:ext cx="3989160" cy="45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600" spc="-1" strike="noStrike">
                <a:latin typeface="Arial"/>
              </a:rPr>
              <a:t>Quantum “Ghost” imaging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212760" y="228600"/>
            <a:ext cx="75578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3" name="Picture 1_11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800" cy="851040"/>
          </a:xfrm>
          <a:prstGeom prst="rect">
            <a:avLst/>
          </a:prstGeom>
          <a:ln w="0">
            <a:noFill/>
          </a:ln>
        </p:spPr>
      </p:pic>
      <p:pic>
        <p:nvPicPr>
          <p:cNvPr id="294" name="Picture 4_1" descr=""/>
          <p:cNvPicPr/>
          <p:nvPr/>
        </p:nvPicPr>
        <p:blipFill>
          <a:blip r:embed="rId2"/>
          <a:stretch/>
        </p:blipFill>
        <p:spPr>
          <a:xfrm>
            <a:off x="735120" y="547920"/>
            <a:ext cx="7543440" cy="2439720"/>
          </a:xfrm>
          <a:prstGeom prst="rect">
            <a:avLst/>
          </a:prstGeom>
          <a:ln w="0">
            <a:noFill/>
          </a:ln>
        </p:spPr>
      </p:pic>
      <p:sp>
        <p:nvSpPr>
          <p:cNvPr id="295" name="CustomShape 2"/>
          <p:cNvSpPr/>
          <p:nvPr/>
        </p:nvSpPr>
        <p:spPr>
          <a:xfrm>
            <a:off x="1834560" y="2971080"/>
            <a:ext cx="5733000" cy="639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Secure because can detect Eavesdropper ”Eve”,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who disrupts the quantum state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6" name="Picture 6_0" descr=""/>
          <p:cNvPicPr/>
          <p:nvPr/>
        </p:nvPicPr>
        <p:blipFill>
          <a:blip r:embed="rId3"/>
          <a:stretch/>
        </p:blipFill>
        <p:spPr>
          <a:xfrm>
            <a:off x="268200" y="3843360"/>
            <a:ext cx="2475000" cy="1681200"/>
          </a:xfrm>
          <a:prstGeom prst="rect">
            <a:avLst/>
          </a:prstGeom>
          <a:ln w="0">
            <a:noFill/>
          </a:ln>
        </p:spPr>
      </p:pic>
      <p:sp>
        <p:nvSpPr>
          <p:cNvPr id="297" name="CustomShape 3"/>
          <p:cNvSpPr/>
          <p:nvPr/>
        </p:nvSpPr>
        <p:spPr>
          <a:xfrm>
            <a:off x="2743200" y="4115880"/>
            <a:ext cx="368568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China’s Micius satellite sets distance record for quantum entanglement in space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5966280" y="4745880"/>
            <a:ext cx="4114440" cy="96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Part of ambitious Chinese program: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Quantum Experiments at Space Scale 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(QUESS; </a:t>
            </a: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hlinkClick r:id="rId4"/>
              </a:rPr>
              <a:t>Chinese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: </a:t>
            </a:r>
            <a:r>
              <a:rPr b="0" lang="ja-JP" sz="1800" spc="-1" strike="noStrike" u="sng">
                <a:solidFill>
                  <a:srgbClr val="0563c1"/>
                </a:solidFill>
                <a:uFillTx/>
                <a:latin typeface="Arial"/>
                <a:hlinkClick r:id="rId5"/>
              </a:rPr>
              <a:t>量子</a:t>
            </a:r>
            <a:r>
              <a:rPr b="0" lang="ja-JP" sz="1800" spc="-1" strike="noStrike" u="sng">
                <a:solidFill>
                  <a:srgbClr val="0563c1"/>
                </a:solidFill>
                <a:uFillTx/>
                <a:latin typeface="Arial"/>
                <a:hlinkClick r:id="rId6"/>
              </a:rPr>
              <a:t>科学</a:t>
            </a:r>
            <a:r>
              <a:rPr b="0" lang="ja-JP" sz="1800" spc="-1" strike="noStrike" u="sng">
                <a:solidFill>
                  <a:srgbClr val="0563c1"/>
                </a:solidFill>
                <a:uFillTx/>
                <a:latin typeface="Arial"/>
                <a:hlinkClick r:id="rId7"/>
              </a:rPr>
              <a:t>实验</a:t>
            </a:r>
            <a:r>
              <a:rPr b="0" lang="ja-JP" sz="1800" spc="-1" strike="noStrike" u="sng">
                <a:solidFill>
                  <a:srgbClr val="0563c1"/>
                </a:solidFill>
                <a:uFillTx/>
                <a:latin typeface="Arial"/>
                <a:hlinkClick r:id="rId8"/>
              </a:rPr>
              <a:t>卫星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TextShape 5"/>
          <p:cNvSpPr txBox="1"/>
          <p:nvPr/>
        </p:nvSpPr>
        <p:spPr>
          <a:xfrm>
            <a:off x="0" y="38880"/>
            <a:ext cx="5979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Quantum Key Distribution (QKD) – “Quantum Encryption”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212760" y="228600"/>
            <a:ext cx="75578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1" name="Picture 1_17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800" cy="851040"/>
          </a:xfrm>
          <a:prstGeom prst="rect">
            <a:avLst/>
          </a:prstGeom>
          <a:ln w="0">
            <a:noFill/>
          </a:ln>
        </p:spPr>
      </p:pic>
      <p:sp>
        <p:nvSpPr>
          <p:cNvPr id="302" name="CustomShape 2"/>
          <p:cNvSpPr/>
          <p:nvPr/>
        </p:nvSpPr>
        <p:spPr>
          <a:xfrm>
            <a:off x="121320" y="671760"/>
            <a:ext cx="8565480" cy="1873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Unlike </a:t>
            </a: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current data </a:t>
            </a: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encryptions </a:t>
            </a: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standards, </a:t>
            </a: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which are </a:t>
            </a: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software-</a:t>
            </a: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based (e.g. </a:t>
            </a: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RSA, AES, </a:t>
            </a: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SHA), QKD </a:t>
            </a: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relies on </a:t>
            </a: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hardware:</a:t>
            </a:r>
            <a:endParaRPr b="0" lang="en-US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Lasers </a:t>
            </a: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(single </a:t>
            </a: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photon or </a:t>
            </a: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traditional </a:t>
            </a: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laser)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Detectors </a:t>
            </a: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(single </a:t>
            </a: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photon or </a:t>
            </a: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homodyne)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Fiber optics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High-speed </a:t>
            </a: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modulators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3" name="Picture 5" descr=""/>
          <p:cNvPicPr/>
          <p:nvPr/>
        </p:nvPicPr>
        <p:blipFill>
          <a:blip r:embed="rId2"/>
          <a:stretch/>
        </p:blipFill>
        <p:spPr>
          <a:xfrm>
            <a:off x="4035960" y="3648600"/>
            <a:ext cx="2057040" cy="1765080"/>
          </a:xfrm>
          <a:prstGeom prst="rect">
            <a:avLst/>
          </a:prstGeom>
          <a:ln w="0">
            <a:noFill/>
          </a:ln>
        </p:spPr>
      </p:pic>
      <p:pic>
        <p:nvPicPr>
          <p:cNvPr id="304" name="Picture 6_1" descr=""/>
          <p:cNvPicPr/>
          <p:nvPr/>
        </p:nvPicPr>
        <p:blipFill>
          <a:blip r:embed="rId3"/>
          <a:stretch/>
        </p:blipFill>
        <p:spPr>
          <a:xfrm>
            <a:off x="6723360" y="2057400"/>
            <a:ext cx="2642760" cy="1356480"/>
          </a:xfrm>
          <a:prstGeom prst="rect">
            <a:avLst/>
          </a:prstGeom>
          <a:ln w="0">
            <a:noFill/>
          </a:ln>
        </p:spPr>
      </p:pic>
      <p:pic>
        <p:nvPicPr>
          <p:cNvPr id="305" name="Picture 7" descr=""/>
          <p:cNvPicPr/>
          <p:nvPr/>
        </p:nvPicPr>
        <p:blipFill>
          <a:blip r:embed="rId4"/>
          <a:stretch/>
        </p:blipFill>
        <p:spPr>
          <a:xfrm>
            <a:off x="5641560" y="4652640"/>
            <a:ext cx="853200" cy="990360"/>
          </a:xfrm>
          <a:prstGeom prst="rect">
            <a:avLst/>
          </a:prstGeom>
          <a:ln w="0">
            <a:noFill/>
          </a:ln>
        </p:spPr>
      </p:pic>
      <p:pic>
        <p:nvPicPr>
          <p:cNvPr id="306" name="Picture 8_0" descr=""/>
          <p:cNvPicPr/>
          <p:nvPr/>
        </p:nvPicPr>
        <p:blipFill>
          <a:blip r:embed="rId5"/>
          <a:stretch/>
        </p:blipFill>
        <p:spPr>
          <a:xfrm>
            <a:off x="7070760" y="3759840"/>
            <a:ext cx="2058840" cy="1541880"/>
          </a:xfrm>
          <a:prstGeom prst="rect">
            <a:avLst/>
          </a:prstGeom>
          <a:ln w="0">
            <a:noFill/>
          </a:ln>
        </p:spPr>
      </p:pic>
      <p:sp>
        <p:nvSpPr>
          <p:cNvPr id="307" name="CustomShape 3"/>
          <p:cNvSpPr/>
          <p:nvPr/>
        </p:nvSpPr>
        <p:spPr>
          <a:xfrm>
            <a:off x="6093360" y="4159080"/>
            <a:ext cx="977040" cy="52488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b050">
              <a:alpha val="87000"/>
            </a:srgbClr>
          </a:solidFill>
          <a:ln>
            <a:solidFill>
              <a:srgbClr val="00695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8" name="Picture 2_3" descr="http://www.vad1.com/photo/stock/200807-id3110-alice_sn08008F030-bob_sn08008F130-4.jpg"/>
          <p:cNvPicPr/>
          <p:nvPr/>
        </p:nvPicPr>
        <p:blipFill>
          <a:blip r:embed="rId6"/>
          <a:stretch/>
        </p:blipFill>
        <p:spPr>
          <a:xfrm>
            <a:off x="232920" y="3412080"/>
            <a:ext cx="2879640" cy="2161440"/>
          </a:xfrm>
          <a:prstGeom prst="rect">
            <a:avLst/>
          </a:prstGeom>
          <a:ln w="0">
            <a:noFill/>
          </a:ln>
        </p:spPr>
      </p:pic>
      <p:sp>
        <p:nvSpPr>
          <p:cNvPr id="309" name="CustomShape 4"/>
          <p:cNvSpPr/>
          <p:nvPr/>
        </p:nvSpPr>
        <p:spPr>
          <a:xfrm>
            <a:off x="115200" y="3150360"/>
            <a:ext cx="3027960" cy="25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100" spc="-1" strike="noStrike">
                <a:solidFill>
                  <a:srgbClr val="000000"/>
                </a:solidFill>
                <a:latin typeface="Trebuchet MS"/>
              </a:rPr>
              <a:t>ID Quantique Clavis QKD System (Swiss)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10" name="CustomShape 5"/>
          <p:cNvSpPr/>
          <p:nvPr/>
        </p:nvSpPr>
        <p:spPr>
          <a:xfrm>
            <a:off x="3166920" y="4159080"/>
            <a:ext cx="848520" cy="52488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b050">
              <a:alpha val="87000"/>
            </a:srgbClr>
          </a:solidFill>
          <a:ln>
            <a:solidFill>
              <a:srgbClr val="00695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6"/>
          <p:cNvSpPr/>
          <p:nvPr/>
        </p:nvSpPr>
        <p:spPr>
          <a:xfrm>
            <a:off x="817200" y="2607120"/>
            <a:ext cx="5832000" cy="3646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Trend is to put all components on a photonic chip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2" name="TextShape 7"/>
          <p:cNvSpPr txBox="1"/>
          <p:nvPr/>
        </p:nvSpPr>
        <p:spPr>
          <a:xfrm>
            <a:off x="-75240" y="120600"/>
            <a:ext cx="8928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QKD requires hardware unlike Public Keys, but significant software processing needed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212760" y="228600"/>
            <a:ext cx="75578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4" name="Picture 1_12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800" cy="851040"/>
          </a:xfrm>
          <a:prstGeom prst="rect">
            <a:avLst/>
          </a:prstGeom>
          <a:ln w="0">
            <a:noFill/>
          </a:ln>
        </p:spPr>
      </p:pic>
      <p:pic>
        <p:nvPicPr>
          <p:cNvPr id="315" name="" descr=""/>
          <p:cNvPicPr/>
          <p:nvPr/>
        </p:nvPicPr>
        <p:blipFill>
          <a:blip r:embed="rId2"/>
          <a:stretch/>
        </p:blipFill>
        <p:spPr>
          <a:xfrm>
            <a:off x="92520" y="685800"/>
            <a:ext cx="9087480" cy="3466440"/>
          </a:xfrm>
          <a:prstGeom prst="rect">
            <a:avLst/>
          </a:prstGeom>
          <a:ln w="0">
            <a:noFill/>
          </a:ln>
        </p:spPr>
      </p:pic>
      <p:sp>
        <p:nvSpPr>
          <p:cNvPr id="316" name="TextShape 2"/>
          <p:cNvSpPr txBox="1"/>
          <p:nvPr/>
        </p:nvSpPr>
        <p:spPr>
          <a:xfrm>
            <a:off x="60120" y="27000"/>
            <a:ext cx="7026480" cy="4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latin typeface="Arial"/>
              </a:rPr>
              <a:t>Quantum Good Privacy at Morgan State University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7" name="TextShape 3"/>
          <p:cNvSpPr txBox="1"/>
          <p:nvPr/>
        </p:nvSpPr>
        <p:spPr>
          <a:xfrm>
            <a:off x="92160" y="4572000"/>
            <a:ext cx="996624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Q</a:t>
            </a:r>
            <a:r>
              <a:rPr b="0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.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: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,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: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F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(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2</a:t>
            </a:r>
            <a:r>
              <a:rPr b="0" lang="en-US" sz="1800" spc="-1" strike="noStrike">
                <a:latin typeface="Arial"/>
              </a:rPr>
              <a:t>/</a:t>
            </a:r>
            <a:r>
              <a:rPr b="0" lang="en-US" sz="1800" spc="-1" strike="noStrike">
                <a:latin typeface="Arial"/>
              </a:rPr>
              <a:t>3</a:t>
            </a:r>
            <a:r>
              <a:rPr b="0" lang="en-US" sz="1800" spc="-1" strike="noStrike">
                <a:latin typeface="Arial"/>
              </a:rPr>
              <a:t>)</a:t>
            </a:r>
            <a:r>
              <a:rPr b="0" lang="en-US" sz="1800" spc="-1" strike="noStrike">
                <a:latin typeface="Arial"/>
              </a:rPr>
              <a:t>,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: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d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,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/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v</a:t>
            </a:r>
            <a:r>
              <a:rPr b="0" lang="en-US" sz="1800" spc="-1" strike="noStrike">
                <a:latin typeface="Arial"/>
              </a:rPr>
              <a:t>: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/</a:t>
            </a:r>
            <a:r>
              <a:rPr b="0" lang="en-US" sz="1800" spc="-1" strike="noStrike">
                <a:latin typeface="Arial"/>
              </a:rPr>
              <a:t>V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f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(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Q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)</a:t>
            </a:r>
            <a:r>
              <a:rPr b="0" lang="en-US" sz="1800" spc="-1" strike="noStrike">
                <a:latin typeface="Arial"/>
              </a:rPr>
              <a:t>,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Z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/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Z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: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/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,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/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: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K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/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,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K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/</a:t>
            </a:r>
            <a:r>
              <a:rPr b="0" lang="en-US" sz="1800" spc="-1" strike="noStrike">
                <a:latin typeface="Arial"/>
              </a:rPr>
              <a:t>K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: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K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B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/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(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Q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212760" y="228600"/>
            <a:ext cx="75578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9" name="Picture 1_19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800" cy="851040"/>
          </a:xfrm>
          <a:prstGeom prst="rect">
            <a:avLst/>
          </a:prstGeom>
          <a:ln w="0">
            <a:noFill/>
          </a:ln>
        </p:spPr>
      </p:pic>
      <p:sp>
        <p:nvSpPr>
          <p:cNvPr id="320" name="TextShape 2"/>
          <p:cNvSpPr txBox="1"/>
          <p:nvPr/>
        </p:nvSpPr>
        <p:spPr>
          <a:xfrm>
            <a:off x="5040" y="5040"/>
            <a:ext cx="4525200" cy="31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2200" spc="-1" strike="noStrike">
                <a:latin typeface="Arial"/>
              </a:rPr>
              <a:t>Q</a:t>
            </a:r>
            <a:r>
              <a:rPr b="0" lang="en-US" sz="2200" spc="-1" strike="noStrike">
                <a:latin typeface="Arial"/>
              </a:rPr>
              <a:t>u</a:t>
            </a:r>
            <a:r>
              <a:rPr b="0" lang="en-US" sz="2200" spc="-1" strike="noStrike">
                <a:latin typeface="Arial"/>
              </a:rPr>
              <a:t>a</a:t>
            </a:r>
            <a:r>
              <a:rPr b="0" lang="en-US" sz="2200" spc="-1" strike="noStrike">
                <a:latin typeface="Arial"/>
              </a:rPr>
              <a:t>n</a:t>
            </a:r>
            <a:r>
              <a:rPr b="0" lang="en-US" sz="2200" spc="-1" strike="noStrike">
                <a:latin typeface="Arial"/>
              </a:rPr>
              <a:t>t</a:t>
            </a:r>
            <a:r>
              <a:rPr b="0" lang="en-US" sz="2200" spc="-1" strike="noStrike">
                <a:latin typeface="Arial"/>
              </a:rPr>
              <a:t>u</a:t>
            </a:r>
            <a:r>
              <a:rPr b="0" lang="en-US" sz="2200" spc="-1" strike="noStrike">
                <a:latin typeface="Arial"/>
              </a:rPr>
              <a:t>m</a:t>
            </a:r>
            <a:r>
              <a:rPr b="0" lang="en-US" sz="2200" spc="-1" strike="noStrike">
                <a:latin typeface="Arial"/>
              </a:rPr>
              <a:t> </a:t>
            </a:r>
            <a:r>
              <a:rPr b="0" lang="en-US" sz="2200" spc="-1" strike="noStrike">
                <a:latin typeface="Arial"/>
              </a:rPr>
              <a:t>C</a:t>
            </a:r>
            <a:r>
              <a:rPr b="0" lang="en-US" sz="2200" spc="-1" strike="noStrike">
                <a:latin typeface="Arial"/>
              </a:rPr>
              <a:t>o</a:t>
            </a:r>
            <a:r>
              <a:rPr b="0" lang="en-US" sz="2200" spc="-1" strike="noStrike">
                <a:latin typeface="Arial"/>
              </a:rPr>
              <a:t>u</a:t>
            </a:r>
            <a:r>
              <a:rPr b="0" lang="en-US" sz="2200" spc="-1" strike="noStrike">
                <a:latin typeface="Arial"/>
              </a:rPr>
              <a:t>r</a:t>
            </a:r>
            <a:r>
              <a:rPr b="0" lang="en-US" sz="2200" spc="-1" strike="noStrike">
                <a:latin typeface="Arial"/>
              </a:rPr>
              <a:t>s</a:t>
            </a:r>
            <a:r>
              <a:rPr b="0" lang="en-US" sz="2200" spc="-1" strike="noStrike">
                <a:latin typeface="Arial"/>
              </a:rPr>
              <a:t>e</a:t>
            </a:r>
            <a:r>
              <a:rPr b="0" lang="en-US" sz="2200" spc="-1" strike="noStrike">
                <a:latin typeface="Arial"/>
              </a:rPr>
              <a:t>s</a:t>
            </a:r>
            <a:r>
              <a:rPr b="0" lang="en-US" sz="2200" spc="-1" strike="noStrike">
                <a:latin typeface="Arial"/>
              </a:rPr>
              <a:t> </a:t>
            </a:r>
            <a:r>
              <a:rPr b="0" lang="en-US" sz="2200" spc="-1" strike="noStrike">
                <a:latin typeface="Arial"/>
              </a:rPr>
              <a:t>P</a:t>
            </a:r>
            <a:r>
              <a:rPr b="0" lang="en-US" sz="2200" spc="-1" strike="noStrike">
                <a:latin typeface="Arial"/>
              </a:rPr>
              <a:t>r</a:t>
            </a:r>
            <a:r>
              <a:rPr b="0" lang="en-US" sz="2200" spc="-1" strike="noStrike">
                <a:latin typeface="Arial"/>
              </a:rPr>
              <a:t>o</a:t>
            </a:r>
            <a:r>
              <a:rPr b="0" lang="en-US" sz="2200" spc="-1" strike="noStrike">
                <a:latin typeface="Arial"/>
              </a:rPr>
              <a:t>g</a:t>
            </a:r>
            <a:r>
              <a:rPr b="0" lang="en-US" sz="2200" spc="-1" strike="noStrike">
                <a:latin typeface="Arial"/>
              </a:rPr>
              <a:t>r</a:t>
            </a:r>
            <a:r>
              <a:rPr b="0" lang="en-US" sz="2200" spc="-1" strike="noStrike">
                <a:latin typeface="Arial"/>
              </a:rPr>
              <a:t>e</a:t>
            </a:r>
            <a:r>
              <a:rPr b="0" lang="en-US" sz="2200" spc="-1" strike="noStrike">
                <a:latin typeface="Arial"/>
              </a:rPr>
              <a:t>s</a:t>
            </a:r>
            <a:r>
              <a:rPr b="0" lang="en-US" sz="2200" spc="-1" strike="noStrike">
                <a:latin typeface="Arial"/>
              </a:rPr>
              <a:t>s</a:t>
            </a:r>
            <a:r>
              <a:rPr b="0" lang="en-US" sz="2200" spc="-1" strike="noStrike">
                <a:latin typeface="Arial"/>
              </a:rPr>
              <a:t>i</a:t>
            </a:r>
            <a:r>
              <a:rPr b="0" lang="en-US" sz="2200" spc="-1" strike="noStrike">
                <a:latin typeface="Arial"/>
              </a:rPr>
              <a:t>o</a:t>
            </a:r>
            <a:r>
              <a:rPr b="0" lang="en-US" sz="2200" spc="-1" strike="noStrike">
                <a:latin typeface="Arial"/>
              </a:rPr>
              <a:t>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1" name="TextShape 3"/>
          <p:cNvSpPr txBox="1"/>
          <p:nvPr/>
        </p:nvSpPr>
        <p:spPr>
          <a:xfrm>
            <a:off x="3488040" y="991440"/>
            <a:ext cx="2057400" cy="36432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txBody>
          <a:bodyPr lIns="99000" rIns="99000" tIns="54000" bIns="54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QM for CS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TextShape 4"/>
          <p:cNvSpPr txBox="1"/>
          <p:nvPr/>
        </p:nvSpPr>
        <p:spPr>
          <a:xfrm>
            <a:off x="3488040" y="1677240"/>
            <a:ext cx="2057400" cy="36432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txBody>
          <a:bodyPr lIns="99000" rIns="99000" tIns="54000" bIns="54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Intro to QIS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3" name="TextShape 5"/>
          <p:cNvSpPr txBox="1"/>
          <p:nvPr/>
        </p:nvSpPr>
        <p:spPr>
          <a:xfrm>
            <a:off x="690840" y="3083040"/>
            <a:ext cx="2057400" cy="36432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txBody>
          <a:bodyPr lIns="99000" rIns="99000" tIns="54000" bIns="54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Intro to QC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4" name="TextShape 6"/>
          <p:cNvSpPr txBox="1"/>
          <p:nvPr/>
        </p:nvSpPr>
        <p:spPr>
          <a:xfrm>
            <a:off x="690840" y="3768840"/>
            <a:ext cx="2057400" cy="36432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txBody>
          <a:bodyPr lIns="99000" rIns="99000" tIns="54000" bIns="54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Applied QC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5" name="TextShape 7"/>
          <p:cNvSpPr txBox="1"/>
          <p:nvPr/>
        </p:nvSpPr>
        <p:spPr>
          <a:xfrm>
            <a:off x="690840" y="4454640"/>
            <a:ext cx="2057400" cy="36432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txBody>
          <a:bodyPr lIns="99000" rIns="99000" tIns="54000" bIns="54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Q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6" name="TextShape 8"/>
          <p:cNvSpPr txBox="1"/>
          <p:nvPr/>
        </p:nvSpPr>
        <p:spPr>
          <a:xfrm>
            <a:off x="4775040" y="3059640"/>
            <a:ext cx="2057400" cy="36432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txBody>
          <a:bodyPr lIns="99000" rIns="99000" tIns="54000" bIns="54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Quantum Crypto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7" name="TextShape 9"/>
          <p:cNvSpPr txBox="1"/>
          <p:nvPr/>
        </p:nvSpPr>
        <p:spPr>
          <a:xfrm>
            <a:off x="4775040" y="3745440"/>
            <a:ext cx="2057400" cy="36432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txBody>
          <a:bodyPr lIns="99000" rIns="99000" tIns="54000" bIns="54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Q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8" name="TextShape 10"/>
          <p:cNvSpPr txBox="1"/>
          <p:nvPr/>
        </p:nvSpPr>
        <p:spPr>
          <a:xfrm>
            <a:off x="690840" y="5140440"/>
            <a:ext cx="2057400" cy="36432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txBody>
          <a:bodyPr lIns="99000" rIns="99000" tIns="54000" bIns="54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Quantum ML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9" name="Line 11"/>
          <p:cNvSpPr/>
          <p:nvPr/>
        </p:nvSpPr>
        <p:spPr>
          <a:xfrm>
            <a:off x="4546440" y="1355760"/>
            <a:ext cx="0" cy="321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12"/>
          <p:cNvSpPr/>
          <p:nvPr/>
        </p:nvSpPr>
        <p:spPr>
          <a:xfrm>
            <a:off x="3259440" y="824040"/>
            <a:ext cx="2514600" cy="1371600"/>
          </a:xfrm>
          <a:prstGeom prst="rect">
            <a:avLst/>
          </a:prstGeom>
          <a:noFill/>
          <a:ln w="18360">
            <a:solidFill>
              <a:srgbClr val="3465a4"/>
            </a:solidFill>
            <a:custDash>
              <a:ds d="6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TextShape 13"/>
          <p:cNvSpPr txBox="1"/>
          <p:nvPr/>
        </p:nvSpPr>
        <p:spPr>
          <a:xfrm>
            <a:off x="3151440" y="438840"/>
            <a:ext cx="27532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1</a:t>
            </a:r>
            <a:r>
              <a:rPr b="0" lang="en-US" sz="1800" spc="-1" strike="noStrike">
                <a:latin typeface="Arial"/>
              </a:rPr>
              <a:t>-</a:t>
            </a:r>
            <a:r>
              <a:rPr b="0" lang="en-US" sz="1800" spc="-1" strike="noStrike">
                <a:latin typeface="Arial"/>
              </a:rPr>
              <a:t>y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q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2" name="Line 14"/>
          <p:cNvSpPr/>
          <p:nvPr/>
        </p:nvSpPr>
        <p:spPr>
          <a:xfrm>
            <a:off x="1700640" y="3455640"/>
            <a:ext cx="0" cy="321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Line 15"/>
          <p:cNvSpPr/>
          <p:nvPr/>
        </p:nvSpPr>
        <p:spPr>
          <a:xfrm>
            <a:off x="1689840" y="4133160"/>
            <a:ext cx="0" cy="321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16"/>
          <p:cNvSpPr/>
          <p:nvPr/>
        </p:nvSpPr>
        <p:spPr>
          <a:xfrm>
            <a:off x="462240" y="2962440"/>
            <a:ext cx="2514600" cy="2671200"/>
          </a:xfrm>
          <a:prstGeom prst="rect">
            <a:avLst/>
          </a:prstGeom>
          <a:noFill/>
          <a:ln w="18360">
            <a:solidFill>
              <a:srgbClr val="3465a4"/>
            </a:solidFill>
            <a:custDash>
              <a:ds d="6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TextShape 17"/>
          <p:cNvSpPr txBox="1"/>
          <p:nvPr/>
        </p:nvSpPr>
        <p:spPr>
          <a:xfrm>
            <a:off x="100800" y="2595600"/>
            <a:ext cx="31586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Quantum Computing Pipeline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6" name="Line 18"/>
          <p:cNvSpPr/>
          <p:nvPr/>
        </p:nvSpPr>
        <p:spPr>
          <a:xfrm>
            <a:off x="1689840" y="4818960"/>
            <a:ext cx="0" cy="321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TextShape 19"/>
          <p:cNvSpPr txBox="1"/>
          <p:nvPr/>
        </p:nvSpPr>
        <p:spPr>
          <a:xfrm>
            <a:off x="4775400" y="4465440"/>
            <a:ext cx="2057400" cy="36432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txBody>
          <a:bodyPr lIns="99000" rIns="99000" tIns="54000" bIns="54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FPGA Intro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TextShape 20"/>
          <p:cNvSpPr txBox="1"/>
          <p:nvPr/>
        </p:nvSpPr>
        <p:spPr>
          <a:xfrm>
            <a:off x="4775760" y="5149440"/>
            <a:ext cx="2057400" cy="364320"/>
          </a:xfrm>
          <a:prstGeom prst="rect">
            <a:avLst/>
          </a:prstGeom>
          <a:noFill/>
          <a:ln w="18360">
            <a:solidFill>
              <a:srgbClr val="000000"/>
            </a:solidFill>
            <a:round/>
          </a:ln>
        </p:spPr>
        <p:txBody>
          <a:bodyPr lIns="99000" rIns="99000" tIns="54000" bIns="54000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Applied FPGA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9" name="Line 21"/>
          <p:cNvSpPr/>
          <p:nvPr/>
        </p:nvSpPr>
        <p:spPr>
          <a:xfrm>
            <a:off x="5770440" y="3443760"/>
            <a:ext cx="0" cy="321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Line 22"/>
          <p:cNvSpPr/>
          <p:nvPr/>
        </p:nvSpPr>
        <p:spPr>
          <a:xfrm>
            <a:off x="5770440" y="4127760"/>
            <a:ext cx="0" cy="321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Line 23"/>
          <p:cNvSpPr/>
          <p:nvPr/>
        </p:nvSpPr>
        <p:spPr>
          <a:xfrm>
            <a:off x="5770440" y="4847760"/>
            <a:ext cx="0" cy="321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Line 24"/>
          <p:cNvSpPr/>
          <p:nvPr/>
        </p:nvSpPr>
        <p:spPr>
          <a:xfrm>
            <a:off x="4546440" y="1355760"/>
            <a:ext cx="0" cy="321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Line 25"/>
          <p:cNvSpPr/>
          <p:nvPr/>
        </p:nvSpPr>
        <p:spPr>
          <a:xfrm>
            <a:off x="4546440" y="1355760"/>
            <a:ext cx="0" cy="32148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26"/>
          <p:cNvSpPr/>
          <p:nvPr/>
        </p:nvSpPr>
        <p:spPr>
          <a:xfrm>
            <a:off x="4530240" y="2967480"/>
            <a:ext cx="2514600" cy="2671200"/>
          </a:xfrm>
          <a:prstGeom prst="rect">
            <a:avLst/>
          </a:prstGeom>
          <a:noFill/>
          <a:ln w="18360">
            <a:solidFill>
              <a:srgbClr val="3465a4"/>
            </a:solidFill>
            <a:custDash>
              <a:ds d="6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TextShape 27"/>
          <p:cNvSpPr txBox="1"/>
          <p:nvPr/>
        </p:nvSpPr>
        <p:spPr>
          <a:xfrm>
            <a:off x="4420800" y="2600640"/>
            <a:ext cx="2815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Applied Quantum Pipeline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6" name="TextShape 28"/>
          <p:cNvSpPr txBox="1"/>
          <p:nvPr/>
        </p:nvSpPr>
        <p:spPr>
          <a:xfrm>
            <a:off x="6368400" y="1675440"/>
            <a:ext cx="2057400" cy="364320"/>
          </a:xfrm>
          <a:prstGeom prst="rect">
            <a:avLst/>
          </a:prstGeom>
          <a:noFill/>
          <a:ln w="18360">
            <a:solidFill>
              <a:srgbClr val="0000ff"/>
            </a:solidFill>
            <a:round/>
          </a:ln>
        </p:spPr>
        <p:txBody>
          <a:bodyPr lIns="99000" rIns="99000" tIns="54000" bIns="54000">
            <a:noAutofit/>
          </a:bodyPr>
          <a:p>
            <a:pPr algn="ctr"/>
            <a:r>
              <a:rPr b="0" lang="en-US" sz="1800" spc="-1" strike="noStrike">
                <a:solidFill>
                  <a:srgbClr val="0000ff"/>
                </a:solidFill>
                <a:latin typeface="Arial"/>
              </a:rPr>
              <a:t>QM Lab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Line 29"/>
          <p:cNvSpPr/>
          <p:nvPr/>
        </p:nvSpPr>
        <p:spPr>
          <a:xfrm>
            <a:off x="5545440" y="1869840"/>
            <a:ext cx="822960" cy="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TextShape 30"/>
          <p:cNvSpPr txBox="1"/>
          <p:nvPr/>
        </p:nvSpPr>
        <p:spPr>
          <a:xfrm>
            <a:off x="7669440" y="3079440"/>
            <a:ext cx="2057400" cy="364320"/>
          </a:xfrm>
          <a:prstGeom prst="rect">
            <a:avLst/>
          </a:prstGeom>
          <a:noFill/>
          <a:ln w="18360">
            <a:solidFill>
              <a:srgbClr val="0000ff"/>
            </a:solidFill>
            <a:round/>
          </a:ln>
        </p:spPr>
        <p:txBody>
          <a:bodyPr lIns="99000" rIns="99000" tIns="54000" bIns="54000">
            <a:noAutofit/>
          </a:bodyPr>
          <a:p>
            <a:pPr algn="ctr"/>
            <a:r>
              <a:rPr b="0" lang="en-US" sz="1800" spc="-1" strike="noStrike">
                <a:solidFill>
                  <a:srgbClr val="0000ff"/>
                </a:solidFill>
                <a:latin typeface="Arial"/>
              </a:rPr>
              <a:t>QKD Lab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9" name="Line 31"/>
          <p:cNvSpPr/>
          <p:nvPr/>
        </p:nvSpPr>
        <p:spPr>
          <a:xfrm>
            <a:off x="6846480" y="3273840"/>
            <a:ext cx="822960" cy="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TextShape 32"/>
          <p:cNvSpPr txBox="1"/>
          <p:nvPr/>
        </p:nvSpPr>
        <p:spPr>
          <a:xfrm>
            <a:off x="7669440" y="3763440"/>
            <a:ext cx="2057400" cy="364320"/>
          </a:xfrm>
          <a:prstGeom prst="rect">
            <a:avLst/>
          </a:prstGeom>
          <a:noFill/>
          <a:ln w="18360">
            <a:solidFill>
              <a:srgbClr val="0000ff"/>
            </a:solidFill>
            <a:round/>
          </a:ln>
        </p:spPr>
        <p:txBody>
          <a:bodyPr lIns="99000" rIns="99000" tIns="54000" bIns="54000">
            <a:noAutofit/>
          </a:bodyPr>
          <a:p>
            <a:pPr algn="ctr"/>
            <a:r>
              <a:rPr b="0" lang="en-US" sz="1800" spc="-1" strike="noStrike">
                <a:solidFill>
                  <a:srgbClr val="0000ff"/>
                </a:solidFill>
                <a:latin typeface="Arial"/>
              </a:rPr>
              <a:t>Q-Sensing Lab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1" name="Line 33"/>
          <p:cNvSpPr/>
          <p:nvPr/>
        </p:nvSpPr>
        <p:spPr>
          <a:xfrm>
            <a:off x="6846480" y="3957840"/>
            <a:ext cx="822960" cy="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TextShape 34"/>
          <p:cNvSpPr txBox="1"/>
          <p:nvPr/>
        </p:nvSpPr>
        <p:spPr>
          <a:xfrm>
            <a:off x="7669440" y="4483440"/>
            <a:ext cx="2057400" cy="364320"/>
          </a:xfrm>
          <a:prstGeom prst="rect">
            <a:avLst/>
          </a:prstGeom>
          <a:noFill/>
          <a:ln w="18360">
            <a:solidFill>
              <a:srgbClr val="0000ff"/>
            </a:solidFill>
            <a:round/>
          </a:ln>
        </p:spPr>
        <p:txBody>
          <a:bodyPr lIns="99000" rIns="99000" tIns="54000" bIns="54000">
            <a:noAutofit/>
          </a:bodyPr>
          <a:p>
            <a:pPr algn="ctr"/>
            <a:r>
              <a:rPr b="0" lang="en-US" sz="1800" spc="-1" strike="noStrike">
                <a:solidFill>
                  <a:srgbClr val="0000ff"/>
                </a:solidFill>
                <a:latin typeface="Arial"/>
              </a:rPr>
              <a:t>FPGA Lab 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3" name="Line 35"/>
          <p:cNvSpPr/>
          <p:nvPr/>
        </p:nvSpPr>
        <p:spPr>
          <a:xfrm>
            <a:off x="6846480" y="4677840"/>
            <a:ext cx="822960" cy="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TextShape 36"/>
          <p:cNvSpPr txBox="1"/>
          <p:nvPr/>
        </p:nvSpPr>
        <p:spPr>
          <a:xfrm>
            <a:off x="7669440" y="5167440"/>
            <a:ext cx="2057400" cy="364320"/>
          </a:xfrm>
          <a:prstGeom prst="rect">
            <a:avLst/>
          </a:prstGeom>
          <a:noFill/>
          <a:ln w="18360">
            <a:solidFill>
              <a:srgbClr val="0000ff"/>
            </a:solidFill>
            <a:round/>
          </a:ln>
        </p:spPr>
        <p:txBody>
          <a:bodyPr lIns="99000" rIns="99000" tIns="54000" bIns="54000">
            <a:noAutofit/>
          </a:bodyPr>
          <a:p>
            <a:pPr algn="ctr"/>
            <a:r>
              <a:rPr b="0" lang="en-US" sz="1800" spc="-1" strike="noStrike">
                <a:solidFill>
                  <a:srgbClr val="0000ff"/>
                </a:solidFill>
                <a:latin typeface="Arial"/>
              </a:rPr>
              <a:t>FPGA Lab II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5" name="Line 37"/>
          <p:cNvSpPr/>
          <p:nvPr/>
        </p:nvSpPr>
        <p:spPr>
          <a:xfrm>
            <a:off x="6846480" y="5361840"/>
            <a:ext cx="822960" cy="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TextShape 38"/>
          <p:cNvSpPr txBox="1"/>
          <p:nvPr/>
        </p:nvSpPr>
        <p:spPr>
          <a:xfrm>
            <a:off x="6373440" y="955440"/>
            <a:ext cx="2057400" cy="364320"/>
          </a:xfrm>
          <a:prstGeom prst="rect">
            <a:avLst/>
          </a:prstGeom>
          <a:noFill/>
          <a:ln w="18360">
            <a:solidFill>
              <a:srgbClr val="0000ff"/>
            </a:solidFill>
            <a:round/>
          </a:ln>
        </p:spPr>
        <p:txBody>
          <a:bodyPr lIns="99000" rIns="99000" tIns="54000" bIns="54000">
            <a:noAutofit/>
          </a:bodyPr>
          <a:p>
            <a:pPr algn="ctr"/>
            <a:r>
              <a:rPr b="0" lang="en-US" sz="1800" spc="-1" strike="noStrike">
                <a:solidFill>
                  <a:srgbClr val="0000ff"/>
                </a:solidFill>
                <a:latin typeface="Arial"/>
              </a:rPr>
              <a:t>QM Lab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7" name="Line 39"/>
          <p:cNvSpPr/>
          <p:nvPr/>
        </p:nvSpPr>
        <p:spPr>
          <a:xfrm>
            <a:off x="5550480" y="1149840"/>
            <a:ext cx="822960" cy="0"/>
          </a:xfrm>
          <a:prstGeom prst="line">
            <a:avLst/>
          </a:prstGeom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212760" y="214200"/>
            <a:ext cx="7557840" cy="4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Quantum Truisms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0" name="Picture 1_0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800" cy="851040"/>
          </a:xfrm>
          <a:prstGeom prst="rect">
            <a:avLst/>
          </a:prstGeom>
          <a:ln w="0"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2971800" y="1194480"/>
            <a:ext cx="6832800" cy="38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Quantum technologies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can potentially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be better than classical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Quantum Computing &amp; Software longest time horizon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Quantum Sensing &amp; Encryption here now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Quantum states are fragile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Expertise and suppliers are few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2" name="Picture 18" descr=""/>
          <p:cNvPicPr/>
          <p:nvPr/>
        </p:nvPicPr>
        <p:blipFill>
          <a:blip r:embed="rId2"/>
          <a:stretch/>
        </p:blipFill>
        <p:spPr>
          <a:xfrm>
            <a:off x="228600" y="4098960"/>
            <a:ext cx="2100960" cy="1157040"/>
          </a:xfrm>
          <a:prstGeom prst="rect">
            <a:avLst/>
          </a:prstGeom>
          <a:ln w="0">
            <a:noFill/>
          </a:ln>
        </p:spPr>
      </p:pic>
      <p:pic>
        <p:nvPicPr>
          <p:cNvPr id="83" name="Picture 19" descr=""/>
          <p:cNvPicPr/>
          <p:nvPr/>
        </p:nvPicPr>
        <p:blipFill>
          <a:blip r:embed="rId3"/>
          <a:stretch/>
        </p:blipFill>
        <p:spPr>
          <a:xfrm>
            <a:off x="238680" y="2514600"/>
            <a:ext cx="2100960" cy="1292040"/>
          </a:xfrm>
          <a:prstGeom prst="rect">
            <a:avLst/>
          </a:prstGeom>
          <a:ln w="0">
            <a:noFill/>
          </a:ln>
        </p:spPr>
      </p:pic>
      <p:pic>
        <p:nvPicPr>
          <p:cNvPr id="84" name="Picture 2" descr=""/>
          <p:cNvPicPr/>
          <p:nvPr/>
        </p:nvPicPr>
        <p:blipFill>
          <a:blip r:embed="rId4"/>
          <a:stretch/>
        </p:blipFill>
        <p:spPr>
          <a:xfrm>
            <a:off x="228600" y="789120"/>
            <a:ext cx="2422080" cy="126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212760" y="228600"/>
            <a:ext cx="75578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9" name="Picture 1_18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800" cy="851040"/>
          </a:xfrm>
          <a:prstGeom prst="rect">
            <a:avLst/>
          </a:prstGeom>
          <a:ln w="0">
            <a:noFill/>
          </a:ln>
        </p:spPr>
      </p:pic>
      <p:sp>
        <p:nvSpPr>
          <p:cNvPr id="360" name="TextShape 2"/>
          <p:cNvSpPr txBox="1"/>
          <p:nvPr/>
        </p:nvSpPr>
        <p:spPr>
          <a:xfrm>
            <a:off x="3886200" y="2256480"/>
            <a:ext cx="1767240" cy="71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4400" spc="-1" strike="noStrike">
                <a:latin typeface="Arial"/>
              </a:rPr>
              <a:t>Extras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212760" y="228600"/>
            <a:ext cx="75578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2" name="Picture 1_16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800" cy="85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12760" y="228600"/>
            <a:ext cx="75578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Picture 1_4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800" cy="851040"/>
          </a:xfrm>
          <a:prstGeom prst="rect">
            <a:avLst/>
          </a:prstGeom>
          <a:ln w="0">
            <a:noFill/>
          </a:ln>
        </p:spPr>
      </p:pic>
      <p:grpSp>
        <p:nvGrpSpPr>
          <p:cNvPr id="87" name="Group 2"/>
          <p:cNvGrpSpPr/>
          <p:nvPr/>
        </p:nvGrpSpPr>
        <p:grpSpPr>
          <a:xfrm>
            <a:off x="756720" y="228240"/>
            <a:ext cx="6887880" cy="374400"/>
            <a:chOff x="756720" y="228240"/>
            <a:chExt cx="6887880" cy="374400"/>
          </a:xfrm>
        </p:grpSpPr>
        <p:sp>
          <p:nvSpPr>
            <p:cNvPr id="88" name="CustomShape 3"/>
            <p:cNvSpPr/>
            <p:nvPr/>
          </p:nvSpPr>
          <p:spPr>
            <a:xfrm>
              <a:off x="756720" y="228240"/>
              <a:ext cx="6745320" cy="374040"/>
            </a:xfrm>
            <a:prstGeom prst="roundRect">
              <a:avLst>
                <a:gd name="adj" fmla="val 16667"/>
              </a:avLst>
            </a:prstGeom>
            <a:solidFill>
              <a:srgbClr val="7d0d7c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89" name="CustomShape 4"/>
            <p:cNvSpPr/>
            <p:nvPr/>
          </p:nvSpPr>
          <p:spPr>
            <a:xfrm>
              <a:off x="948960" y="264960"/>
              <a:ext cx="6695640" cy="337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8240" rIns="138240" tIns="0" bIns="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Quantum Computing – Entangled “Qubits”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90" name="Group 5"/>
          <p:cNvGrpSpPr/>
          <p:nvPr/>
        </p:nvGrpSpPr>
        <p:grpSpPr>
          <a:xfrm>
            <a:off x="778680" y="1760040"/>
            <a:ext cx="6744960" cy="374040"/>
            <a:chOff x="778680" y="1760040"/>
            <a:chExt cx="6744960" cy="374040"/>
          </a:xfrm>
        </p:grpSpPr>
        <p:sp>
          <p:nvSpPr>
            <p:cNvPr id="91" name="CustomShape 6"/>
            <p:cNvSpPr/>
            <p:nvPr/>
          </p:nvSpPr>
          <p:spPr>
            <a:xfrm>
              <a:off x="778680" y="1760040"/>
              <a:ext cx="6735600" cy="37404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2" name="CustomShape 7"/>
            <p:cNvSpPr/>
            <p:nvPr/>
          </p:nvSpPr>
          <p:spPr>
            <a:xfrm>
              <a:off x="788040" y="1774080"/>
              <a:ext cx="6735600" cy="337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8240" rIns="138240" tIns="0" bIns="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Quantum Algorithms - using a quantum computer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93" name="Group 8"/>
          <p:cNvGrpSpPr/>
          <p:nvPr/>
        </p:nvGrpSpPr>
        <p:grpSpPr>
          <a:xfrm>
            <a:off x="768600" y="3086280"/>
            <a:ext cx="6895080" cy="374040"/>
            <a:chOff x="768600" y="3086280"/>
            <a:chExt cx="6895080" cy="374040"/>
          </a:xfrm>
        </p:grpSpPr>
        <p:sp>
          <p:nvSpPr>
            <p:cNvPr id="94" name="CustomShape 9"/>
            <p:cNvSpPr/>
            <p:nvPr/>
          </p:nvSpPr>
          <p:spPr>
            <a:xfrm>
              <a:off x="768600" y="3086280"/>
              <a:ext cx="6685200" cy="374040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5" name="CustomShape 10"/>
            <p:cNvSpPr/>
            <p:nvPr/>
          </p:nvSpPr>
          <p:spPr>
            <a:xfrm>
              <a:off x="978480" y="3092040"/>
              <a:ext cx="6685200" cy="337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8240" rIns="138240" tIns="0" bIns="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Q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u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a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n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t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u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m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S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e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n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s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i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n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g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–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u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l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t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r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a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s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e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n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s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i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t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i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v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e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 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m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e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a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s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u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r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e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m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e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n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t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96" name="Group 11"/>
          <p:cNvGrpSpPr/>
          <p:nvPr/>
        </p:nvGrpSpPr>
        <p:grpSpPr>
          <a:xfrm>
            <a:off x="776160" y="4328640"/>
            <a:ext cx="6685560" cy="374760"/>
            <a:chOff x="776160" y="4328640"/>
            <a:chExt cx="6685560" cy="374760"/>
          </a:xfrm>
        </p:grpSpPr>
        <p:sp>
          <p:nvSpPr>
            <p:cNvPr id="97" name="CustomShape 12"/>
            <p:cNvSpPr/>
            <p:nvPr/>
          </p:nvSpPr>
          <p:spPr>
            <a:xfrm>
              <a:off x="776160" y="4329360"/>
              <a:ext cx="6648480" cy="374040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75000"/>
              </a:schemeClr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8" name="CustomShape 13"/>
            <p:cNvSpPr/>
            <p:nvPr/>
          </p:nvSpPr>
          <p:spPr>
            <a:xfrm>
              <a:off x="813240" y="4328640"/>
              <a:ext cx="6648480" cy="337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138240" rIns="138240" tIns="0" bIns="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Quantum Encryption – </a:t>
              </a:r>
              <a:r>
                <a:rPr b="0" lang="en-US" sz="1800" spc="-1" strike="noStrike">
                  <a:solidFill>
                    <a:srgbClr val="ffffff"/>
                  </a:solidFill>
                  <a:latin typeface="Calibri"/>
                </a:rPr>
                <a:t>Unbreakable (in theory)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99" name="CustomShape 14"/>
          <p:cNvSpPr/>
          <p:nvPr/>
        </p:nvSpPr>
        <p:spPr>
          <a:xfrm>
            <a:off x="708120" y="587520"/>
            <a:ext cx="8435880" cy="106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b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=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B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”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=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w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w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,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p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w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w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g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b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w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f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y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p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p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g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F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P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b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: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k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y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y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g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y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P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b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: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x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p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p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p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0" name="CustomShape 15"/>
          <p:cNvSpPr/>
          <p:nvPr/>
        </p:nvSpPr>
        <p:spPr>
          <a:xfrm>
            <a:off x="708120" y="2156400"/>
            <a:ext cx="797868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y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f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l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f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g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p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p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g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p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g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w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f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p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h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l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p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1" name="CustomShape 16"/>
          <p:cNvSpPr/>
          <p:nvPr/>
        </p:nvSpPr>
        <p:spPr>
          <a:xfrm>
            <a:off x="708120" y="3477600"/>
            <a:ext cx="957888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Quantum states are fragile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Quantum sensing leverages quantum sensitivity to environmental perturbations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Opposite situation for quantum computing, where need to isolate from the environment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2" name="CustomShape 17"/>
          <p:cNvSpPr/>
          <p:nvPr/>
        </p:nvSpPr>
        <p:spPr>
          <a:xfrm>
            <a:off x="685800" y="4764600"/>
            <a:ext cx="937260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Quantum Key Distribution (QKD) – relies on non-cloning of quantum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wave functions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Shares random numbers between parties</a:t>
            </a:r>
            <a:endParaRPr b="0" lang="en-US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Random numbers for One-Time Pad (OTP) encryption protocol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(unbreakable)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212760" y="228600"/>
            <a:ext cx="75578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Picture 1_5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800" cy="85104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2_1" descr=""/>
          <p:cNvPicPr/>
          <p:nvPr/>
        </p:nvPicPr>
        <p:blipFill>
          <a:blip r:embed="rId2"/>
          <a:srcRect l="0" t="73540" r="0" b="39"/>
          <a:stretch/>
        </p:blipFill>
        <p:spPr>
          <a:xfrm rot="21597000">
            <a:off x="25200" y="-285120"/>
            <a:ext cx="10058400" cy="736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212760" y="228600"/>
            <a:ext cx="75578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Basic Quantum Theory (“spooky physics”)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07" name="Picture 1_2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800" cy="851040"/>
          </a:xfrm>
          <a:prstGeom prst="rect">
            <a:avLst/>
          </a:prstGeom>
          <a:ln w="0">
            <a:noFill/>
          </a:ln>
        </p:spPr>
      </p:pic>
      <p:sp>
        <p:nvSpPr>
          <p:cNvPr id="108" name="CustomShape 2"/>
          <p:cNvSpPr/>
          <p:nvPr/>
        </p:nvSpPr>
        <p:spPr>
          <a:xfrm>
            <a:off x="0" y="1143000"/>
            <a:ext cx="5713200" cy="60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Put a “state” into a “ket”:  |vertical polarization&gt;  = 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09" name="Group 3"/>
          <p:cNvGrpSpPr/>
          <p:nvPr/>
        </p:nvGrpSpPr>
        <p:grpSpPr>
          <a:xfrm>
            <a:off x="5140080" y="1233360"/>
            <a:ext cx="274320" cy="210240"/>
            <a:chOff x="5140080" y="1233360"/>
            <a:chExt cx="274320" cy="210240"/>
          </a:xfrm>
        </p:grpSpPr>
        <p:sp>
          <p:nvSpPr>
            <p:cNvPr id="110" name="Freeform 4"/>
            <p:cNvSpPr/>
            <p:nvPr/>
          </p:nvSpPr>
          <p:spPr>
            <a:xfrm>
              <a:off x="5140080" y="1244160"/>
              <a:ext cx="263880" cy="189000"/>
            </a:xfrm>
            <a:custGeom>
              <a:avLst/>
              <a:gdLst/>
              <a:ahLst/>
              <a:rect l="0" t="0" r="r" b="b"/>
              <a:pathLst>
                <a:path w="733" h="525">
                  <a:moveTo>
                    <a:pt x="366" y="524"/>
                  </a:moveTo>
                  <a:cubicBezTo>
                    <a:pt x="244" y="524"/>
                    <a:pt x="122" y="524"/>
                    <a:pt x="0" y="524"/>
                  </a:cubicBezTo>
                  <a:cubicBezTo>
                    <a:pt x="0" y="349"/>
                    <a:pt x="0" y="175"/>
                    <a:pt x="0" y="0"/>
                  </a:cubicBezTo>
                  <a:cubicBezTo>
                    <a:pt x="244" y="0"/>
                    <a:pt x="488" y="0"/>
                    <a:pt x="732" y="0"/>
                  </a:cubicBezTo>
                  <a:cubicBezTo>
                    <a:pt x="732" y="175"/>
                    <a:pt x="732" y="349"/>
                    <a:pt x="732" y="524"/>
                  </a:cubicBezTo>
                  <a:cubicBezTo>
                    <a:pt x="610" y="524"/>
                    <a:pt x="488" y="524"/>
                    <a:pt x="366" y="524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111" name="Freeform 5"/>
            <p:cNvSpPr/>
            <p:nvPr/>
          </p:nvSpPr>
          <p:spPr>
            <a:xfrm>
              <a:off x="5154480" y="1233360"/>
              <a:ext cx="8640" cy="210600"/>
            </a:xfrm>
            <a:custGeom>
              <a:avLst/>
              <a:gdLst/>
              <a:ahLst/>
              <a:rect l="0" t="0" r="r" b="b"/>
              <a:pathLst>
                <a:path w="24" h="585">
                  <a:moveTo>
                    <a:pt x="23" y="22"/>
                  </a:moveTo>
                  <a:cubicBezTo>
                    <a:pt x="23" y="12"/>
                    <a:pt x="23" y="0"/>
                    <a:pt x="11" y="0"/>
                  </a:cubicBezTo>
                  <a:cubicBezTo>
                    <a:pt x="0" y="0"/>
                    <a:pt x="0" y="12"/>
                    <a:pt x="0" y="22"/>
                  </a:cubicBezTo>
                  <a:cubicBezTo>
                    <a:pt x="0" y="202"/>
                    <a:pt x="0" y="382"/>
                    <a:pt x="0" y="562"/>
                  </a:cubicBezTo>
                  <a:cubicBezTo>
                    <a:pt x="0" y="572"/>
                    <a:pt x="0" y="584"/>
                    <a:pt x="11" y="584"/>
                  </a:cubicBezTo>
                  <a:cubicBezTo>
                    <a:pt x="23" y="584"/>
                    <a:pt x="23" y="572"/>
                    <a:pt x="23" y="562"/>
                  </a:cubicBezTo>
                  <a:cubicBezTo>
                    <a:pt x="23" y="382"/>
                    <a:pt x="23" y="202"/>
                    <a:pt x="23" y="2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12" name="Freeform 6"/>
            <p:cNvSpPr/>
            <p:nvPr/>
          </p:nvSpPr>
          <p:spPr>
            <a:xfrm>
              <a:off x="5199120" y="1247760"/>
              <a:ext cx="149400" cy="148320"/>
            </a:xfrm>
            <a:custGeom>
              <a:avLst/>
              <a:gdLst/>
              <a:ahLst/>
              <a:rect l="0" t="0" r="r" b="b"/>
              <a:pathLst>
                <a:path w="415" h="412">
                  <a:moveTo>
                    <a:pt x="333" y="66"/>
                  </a:moveTo>
                  <a:cubicBezTo>
                    <a:pt x="361" y="20"/>
                    <a:pt x="386" y="18"/>
                    <a:pt x="408" y="18"/>
                  </a:cubicBezTo>
                  <a:cubicBezTo>
                    <a:pt x="414" y="17"/>
                    <a:pt x="412" y="10"/>
                    <a:pt x="414" y="7"/>
                  </a:cubicBezTo>
                  <a:cubicBezTo>
                    <a:pt x="414" y="2"/>
                    <a:pt x="412" y="0"/>
                    <a:pt x="408" y="0"/>
                  </a:cubicBezTo>
                  <a:cubicBezTo>
                    <a:pt x="393" y="0"/>
                    <a:pt x="376" y="2"/>
                    <a:pt x="359" y="2"/>
                  </a:cubicBezTo>
                  <a:cubicBezTo>
                    <a:pt x="341" y="2"/>
                    <a:pt x="321" y="0"/>
                    <a:pt x="301" y="0"/>
                  </a:cubicBezTo>
                  <a:cubicBezTo>
                    <a:pt x="298" y="0"/>
                    <a:pt x="292" y="0"/>
                    <a:pt x="292" y="10"/>
                  </a:cubicBezTo>
                  <a:cubicBezTo>
                    <a:pt x="292" y="17"/>
                    <a:pt x="297" y="18"/>
                    <a:pt x="300" y="18"/>
                  </a:cubicBezTo>
                  <a:cubicBezTo>
                    <a:pt x="316" y="18"/>
                    <a:pt x="326" y="25"/>
                    <a:pt x="326" y="36"/>
                  </a:cubicBezTo>
                  <a:cubicBezTo>
                    <a:pt x="326" y="45"/>
                    <a:pt x="321" y="51"/>
                    <a:pt x="318" y="58"/>
                  </a:cubicBezTo>
                  <a:cubicBezTo>
                    <a:pt x="259" y="154"/>
                    <a:pt x="200" y="249"/>
                    <a:pt x="141" y="344"/>
                  </a:cubicBezTo>
                  <a:cubicBezTo>
                    <a:pt x="128" y="241"/>
                    <a:pt x="114" y="138"/>
                    <a:pt x="101" y="35"/>
                  </a:cubicBezTo>
                  <a:cubicBezTo>
                    <a:pt x="101" y="25"/>
                    <a:pt x="114" y="18"/>
                    <a:pt x="141" y="18"/>
                  </a:cubicBezTo>
                  <a:cubicBezTo>
                    <a:pt x="149" y="18"/>
                    <a:pt x="156" y="18"/>
                    <a:pt x="156" y="7"/>
                  </a:cubicBezTo>
                  <a:cubicBezTo>
                    <a:pt x="156" y="0"/>
                    <a:pt x="151" y="0"/>
                    <a:pt x="147" y="0"/>
                  </a:cubicBezTo>
                  <a:cubicBezTo>
                    <a:pt x="124" y="0"/>
                    <a:pt x="99" y="2"/>
                    <a:pt x="74" y="2"/>
                  </a:cubicBezTo>
                  <a:cubicBezTo>
                    <a:pt x="65" y="2"/>
                    <a:pt x="53" y="0"/>
                    <a:pt x="43" y="0"/>
                  </a:cubicBezTo>
                  <a:cubicBezTo>
                    <a:pt x="33" y="0"/>
                    <a:pt x="21" y="0"/>
                    <a:pt x="12" y="0"/>
                  </a:cubicBezTo>
                  <a:cubicBezTo>
                    <a:pt x="8" y="0"/>
                    <a:pt x="0" y="0"/>
                    <a:pt x="0" y="10"/>
                  </a:cubicBezTo>
                  <a:cubicBezTo>
                    <a:pt x="0" y="18"/>
                    <a:pt x="5" y="18"/>
                    <a:pt x="15" y="18"/>
                  </a:cubicBezTo>
                  <a:cubicBezTo>
                    <a:pt x="48" y="18"/>
                    <a:pt x="48" y="23"/>
                    <a:pt x="50" y="36"/>
                  </a:cubicBezTo>
                  <a:cubicBezTo>
                    <a:pt x="65" y="157"/>
                    <a:pt x="81" y="277"/>
                    <a:pt x="96" y="398"/>
                  </a:cubicBezTo>
                  <a:cubicBezTo>
                    <a:pt x="98" y="409"/>
                    <a:pt x="99" y="411"/>
                    <a:pt x="108" y="411"/>
                  </a:cubicBezTo>
                  <a:cubicBezTo>
                    <a:pt x="116" y="411"/>
                    <a:pt x="119" y="408"/>
                    <a:pt x="124" y="401"/>
                  </a:cubicBezTo>
                  <a:cubicBezTo>
                    <a:pt x="194" y="289"/>
                    <a:pt x="263" y="178"/>
                    <a:pt x="333" y="6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13" name="Freeform 7"/>
            <p:cNvSpPr/>
            <p:nvPr/>
          </p:nvSpPr>
          <p:spPr>
            <a:xfrm>
              <a:off x="5367960" y="1233360"/>
              <a:ext cx="46800" cy="210600"/>
            </a:xfrm>
            <a:custGeom>
              <a:avLst/>
              <a:gdLst/>
              <a:ahLst/>
              <a:rect l="0" t="0" r="r" b="b"/>
              <a:pathLst>
                <a:path w="130" h="585">
                  <a:moveTo>
                    <a:pt x="126" y="301"/>
                  </a:moveTo>
                  <a:cubicBezTo>
                    <a:pt x="129" y="294"/>
                    <a:pt x="129" y="295"/>
                    <a:pt x="129" y="293"/>
                  </a:cubicBezTo>
                  <a:cubicBezTo>
                    <a:pt x="129" y="290"/>
                    <a:pt x="129" y="290"/>
                    <a:pt x="126" y="283"/>
                  </a:cubicBezTo>
                  <a:cubicBezTo>
                    <a:pt x="92" y="193"/>
                    <a:pt x="58" y="103"/>
                    <a:pt x="25" y="13"/>
                  </a:cubicBezTo>
                  <a:cubicBezTo>
                    <a:pt x="21" y="3"/>
                    <a:pt x="17" y="0"/>
                    <a:pt x="11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3"/>
                    <a:pt x="0" y="15"/>
                    <a:pt x="1" y="22"/>
                  </a:cubicBezTo>
                  <a:cubicBezTo>
                    <a:pt x="36" y="112"/>
                    <a:pt x="70" y="202"/>
                    <a:pt x="104" y="293"/>
                  </a:cubicBezTo>
                  <a:cubicBezTo>
                    <a:pt x="70" y="382"/>
                    <a:pt x="36" y="471"/>
                    <a:pt x="1" y="561"/>
                  </a:cubicBezTo>
                  <a:cubicBezTo>
                    <a:pt x="0" y="567"/>
                    <a:pt x="0" y="569"/>
                    <a:pt x="0" y="572"/>
                  </a:cubicBezTo>
                  <a:cubicBezTo>
                    <a:pt x="0" y="579"/>
                    <a:pt x="5" y="584"/>
                    <a:pt x="11" y="584"/>
                  </a:cubicBezTo>
                  <a:cubicBezTo>
                    <a:pt x="18" y="584"/>
                    <a:pt x="21" y="577"/>
                    <a:pt x="23" y="572"/>
                  </a:cubicBezTo>
                  <a:cubicBezTo>
                    <a:pt x="57" y="482"/>
                    <a:pt x="91" y="392"/>
                    <a:pt x="126" y="30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sp>
        <p:nvSpPr>
          <p:cNvPr id="114" name="TextShape 8"/>
          <p:cNvSpPr txBox="1"/>
          <p:nvPr/>
        </p:nvSpPr>
        <p:spPr>
          <a:xfrm>
            <a:off x="456120" y="2039040"/>
            <a:ext cx="457308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Now make a “superposition” of pure states: 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15" name="Group 9"/>
          <p:cNvGrpSpPr/>
          <p:nvPr/>
        </p:nvGrpSpPr>
        <p:grpSpPr>
          <a:xfrm>
            <a:off x="5029200" y="2093400"/>
            <a:ext cx="2258640" cy="246960"/>
            <a:chOff x="5029200" y="2093400"/>
            <a:chExt cx="2258640" cy="246960"/>
          </a:xfrm>
        </p:grpSpPr>
        <p:sp>
          <p:nvSpPr>
            <p:cNvPr id="116" name="Freeform 10"/>
            <p:cNvSpPr/>
            <p:nvPr/>
          </p:nvSpPr>
          <p:spPr>
            <a:xfrm>
              <a:off x="5029200" y="2106000"/>
              <a:ext cx="2246400" cy="222120"/>
            </a:xfrm>
            <a:custGeom>
              <a:avLst/>
              <a:gdLst/>
              <a:ahLst/>
              <a:rect l="0" t="0" r="r" b="b"/>
              <a:pathLst>
                <a:path w="6240" h="617">
                  <a:moveTo>
                    <a:pt x="3119" y="616"/>
                  </a:moveTo>
                  <a:cubicBezTo>
                    <a:pt x="2080" y="616"/>
                    <a:pt x="1040" y="616"/>
                    <a:pt x="0" y="616"/>
                  </a:cubicBezTo>
                  <a:cubicBezTo>
                    <a:pt x="0" y="411"/>
                    <a:pt x="0" y="205"/>
                    <a:pt x="0" y="0"/>
                  </a:cubicBezTo>
                  <a:cubicBezTo>
                    <a:pt x="2080" y="0"/>
                    <a:pt x="4159" y="0"/>
                    <a:pt x="6239" y="0"/>
                  </a:cubicBezTo>
                  <a:cubicBezTo>
                    <a:pt x="6239" y="205"/>
                    <a:pt x="6239" y="411"/>
                    <a:pt x="6239" y="616"/>
                  </a:cubicBezTo>
                  <a:cubicBezTo>
                    <a:pt x="5199" y="616"/>
                    <a:pt x="4159" y="616"/>
                    <a:pt x="3119" y="61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117" name="Freeform 11"/>
            <p:cNvSpPr/>
            <p:nvPr/>
          </p:nvSpPr>
          <p:spPr>
            <a:xfrm>
              <a:off x="5046120" y="2093400"/>
              <a:ext cx="10080" cy="247320"/>
            </a:xfrm>
            <a:custGeom>
              <a:avLst/>
              <a:gdLst/>
              <a:ahLst/>
              <a:rect l="0" t="0" r="r" b="b"/>
              <a:pathLst>
                <a:path w="28" h="687">
                  <a:moveTo>
                    <a:pt x="27" y="25"/>
                  </a:moveTo>
                  <a:cubicBezTo>
                    <a:pt x="27" y="14"/>
                    <a:pt x="27" y="0"/>
                    <a:pt x="14" y="0"/>
                  </a:cubicBezTo>
                  <a:cubicBezTo>
                    <a:pt x="0" y="0"/>
                    <a:pt x="0" y="14"/>
                    <a:pt x="0" y="25"/>
                  </a:cubicBezTo>
                  <a:cubicBezTo>
                    <a:pt x="0" y="237"/>
                    <a:pt x="0" y="449"/>
                    <a:pt x="0" y="661"/>
                  </a:cubicBezTo>
                  <a:cubicBezTo>
                    <a:pt x="0" y="672"/>
                    <a:pt x="0" y="686"/>
                    <a:pt x="14" y="686"/>
                  </a:cubicBezTo>
                  <a:cubicBezTo>
                    <a:pt x="27" y="686"/>
                    <a:pt x="27" y="672"/>
                    <a:pt x="27" y="661"/>
                  </a:cubicBezTo>
                  <a:cubicBezTo>
                    <a:pt x="27" y="449"/>
                    <a:pt x="27" y="237"/>
                    <a:pt x="27" y="2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18" name="Freeform 12"/>
            <p:cNvSpPr/>
            <p:nvPr/>
          </p:nvSpPr>
          <p:spPr>
            <a:xfrm>
              <a:off x="5092560" y="2107440"/>
              <a:ext cx="150480" cy="222120"/>
            </a:xfrm>
            <a:custGeom>
              <a:avLst/>
              <a:gdLst/>
              <a:ahLst/>
              <a:rect l="0" t="0" r="r" b="b"/>
              <a:pathLst>
                <a:path w="418" h="617">
                  <a:moveTo>
                    <a:pt x="312" y="18"/>
                  </a:moveTo>
                  <a:cubicBezTo>
                    <a:pt x="314" y="16"/>
                    <a:pt x="314" y="10"/>
                    <a:pt x="314" y="8"/>
                  </a:cubicBezTo>
                  <a:cubicBezTo>
                    <a:pt x="314" y="0"/>
                    <a:pt x="310" y="0"/>
                    <a:pt x="306" y="0"/>
                  </a:cubicBezTo>
                  <a:cubicBezTo>
                    <a:pt x="300" y="0"/>
                    <a:pt x="298" y="2"/>
                    <a:pt x="296" y="14"/>
                  </a:cubicBezTo>
                  <a:cubicBezTo>
                    <a:pt x="257" y="165"/>
                    <a:pt x="219" y="316"/>
                    <a:pt x="180" y="467"/>
                  </a:cubicBezTo>
                  <a:cubicBezTo>
                    <a:pt x="129" y="459"/>
                    <a:pt x="102" y="434"/>
                    <a:pt x="102" y="389"/>
                  </a:cubicBezTo>
                  <a:cubicBezTo>
                    <a:pt x="102" y="375"/>
                    <a:pt x="102" y="358"/>
                    <a:pt x="139" y="262"/>
                  </a:cubicBezTo>
                  <a:cubicBezTo>
                    <a:pt x="143" y="254"/>
                    <a:pt x="147" y="242"/>
                    <a:pt x="147" y="229"/>
                  </a:cubicBezTo>
                  <a:cubicBezTo>
                    <a:pt x="147" y="197"/>
                    <a:pt x="126" y="172"/>
                    <a:pt x="90" y="172"/>
                  </a:cubicBezTo>
                  <a:cubicBezTo>
                    <a:pt x="26" y="172"/>
                    <a:pt x="0" y="272"/>
                    <a:pt x="0" y="278"/>
                  </a:cubicBezTo>
                  <a:cubicBezTo>
                    <a:pt x="0" y="285"/>
                    <a:pt x="5" y="283"/>
                    <a:pt x="8" y="285"/>
                  </a:cubicBezTo>
                  <a:cubicBezTo>
                    <a:pt x="16" y="285"/>
                    <a:pt x="16" y="283"/>
                    <a:pt x="20" y="272"/>
                  </a:cubicBezTo>
                  <a:cubicBezTo>
                    <a:pt x="37" y="207"/>
                    <a:pt x="65" y="188"/>
                    <a:pt x="88" y="188"/>
                  </a:cubicBezTo>
                  <a:cubicBezTo>
                    <a:pt x="94" y="188"/>
                    <a:pt x="106" y="188"/>
                    <a:pt x="106" y="209"/>
                  </a:cubicBezTo>
                  <a:cubicBezTo>
                    <a:pt x="106" y="227"/>
                    <a:pt x="100" y="244"/>
                    <a:pt x="90" y="268"/>
                  </a:cubicBezTo>
                  <a:cubicBezTo>
                    <a:pt x="57" y="354"/>
                    <a:pt x="57" y="373"/>
                    <a:pt x="57" y="385"/>
                  </a:cubicBezTo>
                  <a:cubicBezTo>
                    <a:pt x="57" y="450"/>
                    <a:pt x="112" y="477"/>
                    <a:pt x="176" y="481"/>
                  </a:cubicBezTo>
                  <a:cubicBezTo>
                    <a:pt x="173" y="506"/>
                    <a:pt x="173" y="508"/>
                    <a:pt x="163" y="543"/>
                  </a:cubicBezTo>
                  <a:cubicBezTo>
                    <a:pt x="161" y="551"/>
                    <a:pt x="147" y="606"/>
                    <a:pt x="147" y="610"/>
                  </a:cubicBezTo>
                  <a:cubicBezTo>
                    <a:pt x="150" y="612"/>
                    <a:pt x="147" y="616"/>
                    <a:pt x="155" y="616"/>
                  </a:cubicBezTo>
                  <a:cubicBezTo>
                    <a:pt x="157" y="615"/>
                    <a:pt x="159" y="616"/>
                    <a:pt x="161" y="614"/>
                  </a:cubicBezTo>
                  <a:cubicBezTo>
                    <a:pt x="163" y="612"/>
                    <a:pt x="167" y="594"/>
                    <a:pt x="169" y="585"/>
                  </a:cubicBezTo>
                  <a:cubicBezTo>
                    <a:pt x="177" y="551"/>
                    <a:pt x="186" y="517"/>
                    <a:pt x="194" y="483"/>
                  </a:cubicBezTo>
                  <a:cubicBezTo>
                    <a:pt x="220" y="483"/>
                    <a:pt x="280" y="483"/>
                    <a:pt x="345" y="409"/>
                  </a:cubicBezTo>
                  <a:cubicBezTo>
                    <a:pt x="374" y="377"/>
                    <a:pt x="388" y="348"/>
                    <a:pt x="396" y="326"/>
                  </a:cubicBezTo>
                  <a:cubicBezTo>
                    <a:pt x="402" y="311"/>
                    <a:pt x="417" y="250"/>
                    <a:pt x="417" y="221"/>
                  </a:cubicBezTo>
                  <a:cubicBezTo>
                    <a:pt x="417" y="182"/>
                    <a:pt x="398" y="172"/>
                    <a:pt x="386" y="172"/>
                  </a:cubicBezTo>
                  <a:cubicBezTo>
                    <a:pt x="370" y="172"/>
                    <a:pt x="353" y="190"/>
                    <a:pt x="353" y="205"/>
                  </a:cubicBezTo>
                  <a:cubicBezTo>
                    <a:pt x="353" y="215"/>
                    <a:pt x="357" y="219"/>
                    <a:pt x="362" y="223"/>
                  </a:cubicBezTo>
                  <a:cubicBezTo>
                    <a:pt x="370" y="231"/>
                    <a:pt x="388" y="248"/>
                    <a:pt x="388" y="282"/>
                  </a:cubicBezTo>
                  <a:cubicBezTo>
                    <a:pt x="388" y="326"/>
                    <a:pt x="353" y="381"/>
                    <a:pt x="327" y="407"/>
                  </a:cubicBezTo>
                  <a:cubicBezTo>
                    <a:pt x="267" y="467"/>
                    <a:pt x="223" y="467"/>
                    <a:pt x="198" y="467"/>
                  </a:cubicBezTo>
                  <a:cubicBezTo>
                    <a:pt x="236" y="317"/>
                    <a:pt x="274" y="167"/>
                    <a:pt x="312" y="1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19" name="Freeform 13"/>
            <p:cNvSpPr/>
            <p:nvPr/>
          </p:nvSpPr>
          <p:spPr>
            <a:xfrm>
              <a:off x="5269680" y="2093400"/>
              <a:ext cx="55080" cy="247320"/>
            </a:xfrm>
            <a:custGeom>
              <a:avLst/>
              <a:gdLst/>
              <a:ahLst/>
              <a:rect l="0" t="0" r="r" b="b"/>
              <a:pathLst>
                <a:path w="153" h="687">
                  <a:moveTo>
                    <a:pt x="149" y="354"/>
                  </a:moveTo>
                  <a:cubicBezTo>
                    <a:pt x="152" y="346"/>
                    <a:pt x="152" y="345"/>
                    <a:pt x="152" y="342"/>
                  </a:cubicBezTo>
                  <a:cubicBezTo>
                    <a:pt x="152" y="339"/>
                    <a:pt x="152" y="340"/>
                    <a:pt x="149" y="332"/>
                  </a:cubicBezTo>
                  <a:cubicBezTo>
                    <a:pt x="109" y="227"/>
                    <a:pt x="69" y="121"/>
                    <a:pt x="29" y="16"/>
                  </a:cubicBezTo>
                  <a:cubicBezTo>
                    <a:pt x="25" y="4"/>
                    <a:pt x="21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6"/>
                    <a:pt x="0" y="18"/>
                    <a:pt x="2" y="25"/>
                  </a:cubicBezTo>
                  <a:cubicBezTo>
                    <a:pt x="43" y="131"/>
                    <a:pt x="84" y="236"/>
                    <a:pt x="125" y="342"/>
                  </a:cubicBezTo>
                  <a:cubicBezTo>
                    <a:pt x="84" y="448"/>
                    <a:pt x="43" y="553"/>
                    <a:pt x="2" y="659"/>
                  </a:cubicBezTo>
                  <a:cubicBezTo>
                    <a:pt x="0" y="667"/>
                    <a:pt x="0" y="668"/>
                    <a:pt x="0" y="672"/>
                  </a:cubicBezTo>
                  <a:cubicBezTo>
                    <a:pt x="0" y="680"/>
                    <a:pt x="6" y="686"/>
                    <a:pt x="13" y="686"/>
                  </a:cubicBezTo>
                  <a:cubicBezTo>
                    <a:pt x="21" y="686"/>
                    <a:pt x="25" y="678"/>
                    <a:pt x="27" y="672"/>
                  </a:cubicBezTo>
                  <a:cubicBezTo>
                    <a:pt x="68" y="566"/>
                    <a:pt x="108" y="460"/>
                    <a:pt x="149" y="35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20" name="Freeform 14"/>
            <p:cNvSpPr/>
            <p:nvPr/>
          </p:nvSpPr>
          <p:spPr>
            <a:xfrm>
              <a:off x="5434560" y="2187360"/>
              <a:ext cx="165240" cy="59400"/>
            </a:xfrm>
            <a:custGeom>
              <a:avLst/>
              <a:gdLst/>
              <a:ahLst/>
              <a:rect l="0" t="0" r="r" b="b"/>
              <a:pathLst>
                <a:path w="459" h="165">
                  <a:moveTo>
                    <a:pt x="435" y="30"/>
                  </a:moveTo>
                  <a:cubicBezTo>
                    <a:pt x="444" y="30"/>
                    <a:pt x="458" y="29"/>
                    <a:pt x="458" y="15"/>
                  </a:cubicBezTo>
                  <a:cubicBezTo>
                    <a:pt x="458" y="0"/>
                    <a:pt x="444" y="1"/>
                    <a:pt x="435" y="1"/>
                  </a:cubicBezTo>
                  <a:cubicBezTo>
                    <a:pt x="298" y="1"/>
                    <a:pt x="161" y="1"/>
                    <a:pt x="23" y="1"/>
                  </a:cubicBezTo>
                  <a:cubicBezTo>
                    <a:pt x="14" y="1"/>
                    <a:pt x="0" y="0"/>
                    <a:pt x="0" y="15"/>
                  </a:cubicBezTo>
                  <a:cubicBezTo>
                    <a:pt x="0" y="29"/>
                    <a:pt x="14" y="30"/>
                    <a:pt x="23" y="30"/>
                  </a:cubicBezTo>
                  <a:cubicBezTo>
                    <a:pt x="161" y="30"/>
                    <a:pt x="298" y="30"/>
                    <a:pt x="435" y="30"/>
                  </a:cubicBezTo>
                  <a:moveTo>
                    <a:pt x="435" y="163"/>
                  </a:moveTo>
                  <a:cubicBezTo>
                    <a:pt x="444" y="163"/>
                    <a:pt x="458" y="164"/>
                    <a:pt x="458" y="149"/>
                  </a:cubicBezTo>
                  <a:cubicBezTo>
                    <a:pt x="458" y="135"/>
                    <a:pt x="444" y="134"/>
                    <a:pt x="435" y="134"/>
                  </a:cubicBezTo>
                  <a:cubicBezTo>
                    <a:pt x="298" y="134"/>
                    <a:pt x="161" y="134"/>
                    <a:pt x="23" y="134"/>
                  </a:cubicBezTo>
                  <a:cubicBezTo>
                    <a:pt x="14" y="134"/>
                    <a:pt x="0" y="135"/>
                    <a:pt x="0" y="149"/>
                  </a:cubicBezTo>
                  <a:cubicBezTo>
                    <a:pt x="0" y="164"/>
                    <a:pt x="14" y="163"/>
                    <a:pt x="23" y="163"/>
                  </a:cubicBezTo>
                  <a:cubicBezTo>
                    <a:pt x="161" y="163"/>
                    <a:pt x="298" y="163"/>
                    <a:pt x="435" y="16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21" name="Freeform 15"/>
            <p:cNvSpPr/>
            <p:nvPr/>
          </p:nvSpPr>
          <p:spPr>
            <a:xfrm>
              <a:off x="5692680" y="2169360"/>
              <a:ext cx="96840" cy="112320"/>
            </a:xfrm>
            <a:custGeom>
              <a:avLst/>
              <a:gdLst/>
              <a:ahLst/>
              <a:rect l="0" t="0" r="r" b="b"/>
              <a:pathLst>
                <a:path w="269" h="312">
                  <a:moveTo>
                    <a:pt x="244" y="43"/>
                  </a:moveTo>
                  <a:cubicBezTo>
                    <a:pt x="233" y="43"/>
                    <a:pt x="223" y="43"/>
                    <a:pt x="213" y="53"/>
                  </a:cubicBezTo>
                  <a:cubicBezTo>
                    <a:pt x="203" y="63"/>
                    <a:pt x="201" y="74"/>
                    <a:pt x="201" y="80"/>
                  </a:cubicBezTo>
                  <a:cubicBezTo>
                    <a:pt x="201" y="96"/>
                    <a:pt x="213" y="104"/>
                    <a:pt x="227" y="104"/>
                  </a:cubicBezTo>
                  <a:cubicBezTo>
                    <a:pt x="246" y="104"/>
                    <a:pt x="264" y="86"/>
                    <a:pt x="264" y="59"/>
                  </a:cubicBezTo>
                  <a:cubicBezTo>
                    <a:pt x="264" y="25"/>
                    <a:pt x="233" y="0"/>
                    <a:pt x="184" y="0"/>
                  </a:cubicBezTo>
                  <a:cubicBezTo>
                    <a:pt x="92" y="0"/>
                    <a:pt x="0" y="98"/>
                    <a:pt x="0" y="196"/>
                  </a:cubicBezTo>
                  <a:cubicBezTo>
                    <a:pt x="0" y="256"/>
                    <a:pt x="39" y="311"/>
                    <a:pt x="111" y="311"/>
                  </a:cubicBezTo>
                  <a:cubicBezTo>
                    <a:pt x="209" y="311"/>
                    <a:pt x="268" y="239"/>
                    <a:pt x="268" y="231"/>
                  </a:cubicBezTo>
                  <a:cubicBezTo>
                    <a:pt x="268" y="227"/>
                    <a:pt x="262" y="221"/>
                    <a:pt x="258" y="221"/>
                  </a:cubicBezTo>
                  <a:cubicBezTo>
                    <a:pt x="256" y="221"/>
                    <a:pt x="254" y="223"/>
                    <a:pt x="250" y="229"/>
                  </a:cubicBezTo>
                  <a:cubicBezTo>
                    <a:pt x="195" y="295"/>
                    <a:pt x="121" y="295"/>
                    <a:pt x="111" y="295"/>
                  </a:cubicBezTo>
                  <a:cubicBezTo>
                    <a:pt x="68" y="295"/>
                    <a:pt x="51" y="262"/>
                    <a:pt x="51" y="221"/>
                  </a:cubicBezTo>
                  <a:cubicBezTo>
                    <a:pt x="51" y="194"/>
                    <a:pt x="64" y="127"/>
                    <a:pt x="88" y="84"/>
                  </a:cubicBezTo>
                  <a:cubicBezTo>
                    <a:pt x="109" y="45"/>
                    <a:pt x="146" y="16"/>
                    <a:pt x="184" y="16"/>
                  </a:cubicBezTo>
                  <a:cubicBezTo>
                    <a:pt x="207" y="16"/>
                    <a:pt x="235" y="24"/>
                    <a:pt x="244" y="4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22" name="Freeform 16"/>
            <p:cNvSpPr/>
            <p:nvPr/>
          </p:nvSpPr>
          <p:spPr>
            <a:xfrm>
              <a:off x="5803200" y="2197440"/>
              <a:ext cx="135720" cy="122040"/>
            </a:xfrm>
            <a:custGeom>
              <a:avLst/>
              <a:gdLst/>
              <a:ahLst/>
              <a:rect l="0" t="0" r="r" b="b"/>
              <a:pathLst>
                <a:path w="377" h="339">
                  <a:moveTo>
                    <a:pt x="306" y="57"/>
                  </a:moveTo>
                  <a:cubicBezTo>
                    <a:pt x="323" y="32"/>
                    <a:pt x="339" y="20"/>
                    <a:pt x="366" y="18"/>
                  </a:cubicBezTo>
                  <a:cubicBezTo>
                    <a:pt x="372" y="18"/>
                    <a:pt x="376" y="16"/>
                    <a:pt x="376" y="8"/>
                  </a:cubicBezTo>
                  <a:cubicBezTo>
                    <a:pt x="376" y="6"/>
                    <a:pt x="376" y="0"/>
                    <a:pt x="370" y="0"/>
                  </a:cubicBezTo>
                  <a:cubicBezTo>
                    <a:pt x="358" y="0"/>
                    <a:pt x="343" y="2"/>
                    <a:pt x="331" y="2"/>
                  </a:cubicBezTo>
                  <a:cubicBezTo>
                    <a:pt x="315" y="2"/>
                    <a:pt x="296" y="0"/>
                    <a:pt x="282" y="0"/>
                  </a:cubicBezTo>
                  <a:cubicBezTo>
                    <a:pt x="276" y="0"/>
                    <a:pt x="272" y="2"/>
                    <a:pt x="272" y="12"/>
                  </a:cubicBezTo>
                  <a:cubicBezTo>
                    <a:pt x="272" y="18"/>
                    <a:pt x="278" y="18"/>
                    <a:pt x="280" y="18"/>
                  </a:cubicBezTo>
                  <a:cubicBezTo>
                    <a:pt x="296" y="18"/>
                    <a:pt x="300" y="24"/>
                    <a:pt x="300" y="32"/>
                  </a:cubicBezTo>
                  <a:cubicBezTo>
                    <a:pt x="300" y="39"/>
                    <a:pt x="296" y="43"/>
                    <a:pt x="292" y="51"/>
                  </a:cubicBezTo>
                  <a:cubicBezTo>
                    <a:pt x="239" y="129"/>
                    <a:pt x="186" y="206"/>
                    <a:pt x="133" y="284"/>
                  </a:cubicBezTo>
                  <a:cubicBezTo>
                    <a:pt x="119" y="202"/>
                    <a:pt x="105" y="119"/>
                    <a:pt x="90" y="37"/>
                  </a:cubicBezTo>
                  <a:cubicBezTo>
                    <a:pt x="88" y="33"/>
                    <a:pt x="88" y="33"/>
                    <a:pt x="88" y="32"/>
                  </a:cubicBezTo>
                  <a:cubicBezTo>
                    <a:pt x="88" y="18"/>
                    <a:pt x="116" y="18"/>
                    <a:pt x="120" y="18"/>
                  </a:cubicBezTo>
                  <a:cubicBezTo>
                    <a:pt x="127" y="18"/>
                    <a:pt x="133" y="18"/>
                    <a:pt x="133" y="8"/>
                  </a:cubicBezTo>
                  <a:cubicBezTo>
                    <a:pt x="133" y="6"/>
                    <a:pt x="133" y="0"/>
                    <a:pt x="125" y="0"/>
                  </a:cubicBezTo>
                  <a:cubicBezTo>
                    <a:pt x="112" y="0"/>
                    <a:pt x="76" y="2"/>
                    <a:pt x="63" y="2"/>
                  </a:cubicBezTo>
                  <a:cubicBezTo>
                    <a:pt x="51" y="2"/>
                    <a:pt x="22" y="0"/>
                    <a:pt x="10" y="0"/>
                  </a:cubicBezTo>
                  <a:cubicBezTo>
                    <a:pt x="6" y="0"/>
                    <a:pt x="0" y="2"/>
                    <a:pt x="0" y="12"/>
                  </a:cubicBezTo>
                  <a:cubicBezTo>
                    <a:pt x="0" y="18"/>
                    <a:pt x="6" y="18"/>
                    <a:pt x="12" y="18"/>
                  </a:cubicBezTo>
                  <a:cubicBezTo>
                    <a:pt x="39" y="18"/>
                    <a:pt x="39" y="20"/>
                    <a:pt x="41" y="33"/>
                  </a:cubicBezTo>
                  <a:cubicBezTo>
                    <a:pt x="59" y="131"/>
                    <a:pt x="76" y="228"/>
                    <a:pt x="94" y="325"/>
                  </a:cubicBezTo>
                  <a:cubicBezTo>
                    <a:pt x="96" y="335"/>
                    <a:pt x="96" y="338"/>
                    <a:pt x="106" y="338"/>
                  </a:cubicBezTo>
                  <a:cubicBezTo>
                    <a:pt x="116" y="338"/>
                    <a:pt x="118" y="335"/>
                    <a:pt x="121" y="327"/>
                  </a:cubicBezTo>
                  <a:cubicBezTo>
                    <a:pt x="183" y="237"/>
                    <a:pt x="244" y="147"/>
                    <a:pt x="306" y="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23" name="Freeform 17"/>
            <p:cNvSpPr/>
            <p:nvPr/>
          </p:nvSpPr>
          <p:spPr>
            <a:xfrm>
              <a:off x="5990760" y="2093400"/>
              <a:ext cx="10080" cy="247320"/>
            </a:xfrm>
            <a:custGeom>
              <a:avLst/>
              <a:gdLst/>
              <a:ahLst/>
              <a:rect l="0" t="0" r="r" b="b"/>
              <a:pathLst>
                <a:path w="28" h="687">
                  <a:moveTo>
                    <a:pt x="27" y="25"/>
                  </a:moveTo>
                  <a:cubicBezTo>
                    <a:pt x="27" y="14"/>
                    <a:pt x="27" y="0"/>
                    <a:pt x="14" y="0"/>
                  </a:cubicBezTo>
                  <a:cubicBezTo>
                    <a:pt x="0" y="0"/>
                    <a:pt x="0" y="14"/>
                    <a:pt x="0" y="25"/>
                  </a:cubicBezTo>
                  <a:cubicBezTo>
                    <a:pt x="0" y="237"/>
                    <a:pt x="0" y="449"/>
                    <a:pt x="0" y="661"/>
                  </a:cubicBezTo>
                  <a:cubicBezTo>
                    <a:pt x="0" y="672"/>
                    <a:pt x="0" y="686"/>
                    <a:pt x="14" y="686"/>
                  </a:cubicBezTo>
                  <a:cubicBezTo>
                    <a:pt x="27" y="686"/>
                    <a:pt x="27" y="672"/>
                    <a:pt x="27" y="661"/>
                  </a:cubicBezTo>
                  <a:cubicBezTo>
                    <a:pt x="27" y="449"/>
                    <a:pt x="27" y="237"/>
                    <a:pt x="27" y="2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24" name="Freeform 18"/>
            <p:cNvSpPr/>
            <p:nvPr/>
          </p:nvSpPr>
          <p:spPr>
            <a:xfrm>
              <a:off x="6044400" y="2110320"/>
              <a:ext cx="176400" cy="174240"/>
            </a:xfrm>
            <a:custGeom>
              <a:avLst/>
              <a:gdLst/>
              <a:ahLst/>
              <a:rect l="0" t="0" r="r" b="b"/>
              <a:pathLst>
                <a:path w="490" h="484">
                  <a:moveTo>
                    <a:pt x="393" y="78"/>
                  </a:moveTo>
                  <a:cubicBezTo>
                    <a:pt x="427" y="23"/>
                    <a:pt x="456" y="21"/>
                    <a:pt x="481" y="21"/>
                  </a:cubicBezTo>
                  <a:cubicBezTo>
                    <a:pt x="489" y="19"/>
                    <a:pt x="487" y="12"/>
                    <a:pt x="489" y="8"/>
                  </a:cubicBezTo>
                  <a:cubicBezTo>
                    <a:pt x="489" y="2"/>
                    <a:pt x="487" y="0"/>
                    <a:pt x="481" y="0"/>
                  </a:cubicBezTo>
                  <a:cubicBezTo>
                    <a:pt x="464" y="0"/>
                    <a:pt x="442" y="2"/>
                    <a:pt x="425" y="2"/>
                  </a:cubicBezTo>
                  <a:cubicBezTo>
                    <a:pt x="401" y="2"/>
                    <a:pt x="378" y="0"/>
                    <a:pt x="356" y="0"/>
                  </a:cubicBezTo>
                  <a:cubicBezTo>
                    <a:pt x="352" y="0"/>
                    <a:pt x="344" y="0"/>
                    <a:pt x="344" y="12"/>
                  </a:cubicBezTo>
                  <a:cubicBezTo>
                    <a:pt x="344" y="19"/>
                    <a:pt x="350" y="21"/>
                    <a:pt x="354" y="21"/>
                  </a:cubicBezTo>
                  <a:cubicBezTo>
                    <a:pt x="374" y="21"/>
                    <a:pt x="386" y="29"/>
                    <a:pt x="386" y="43"/>
                  </a:cubicBezTo>
                  <a:cubicBezTo>
                    <a:pt x="386" y="53"/>
                    <a:pt x="379" y="60"/>
                    <a:pt x="376" y="68"/>
                  </a:cubicBezTo>
                  <a:cubicBezTo>
                    <a:pt x="305" y="180"/>
                    <a:pt x="235" y="292"/>
                    <a:pt x="164" y="404"/>
                  </a:cubicBezTo>
                  <a:cubicBezTo>
                    <a:pt x="149" y="283"/>
                    <a:pt x="133" y="162"/>
                    <a:pt x="117" y="41"/>
                  </a:cubicBezTo>
                  <a:cubicBezTo>
                    <a:pt x="117" y="29"/>
                    <a:pt x="133" y="21"/>
                    <a:pt x="164" y="21"/>
                  </a:cubicBezTo>
                  <a:cubicBezTo>
                    <a:pt x="174" y="21"/>
                    <a:pt x="182" y="21"/>
                    <a:pt x="182" y="8"/>
                  </a:cubicBezTo>
                  <a:cubicBezTo>
                    <a:pt x="182" y="0"/>
                    <a:pt x="176" y="0"/>
                    <a:pt x="172" y="0"/>
                  </a:cubicBezTo>
                  <a:cubicBezTo>
                    <a:pt x="145" y="0"/>
                    <a:pt x="115" y="2"/>
                    <a:pt x="88" y="2"/>
                  </a:cubicBezTo>
                  <a:cubicBezTo>
                    <a:pt x="74" y="2"/>
                    <a:pt x="61" y="0"/>
                    <a:pt x="49" y="0"/>
                  </a:cubicBezTo>
                  <a:cubicBezTo>
                    <a:pt x="36" y="0"/>
                    <a:pt x="23" y="0"/>
                    <a:pt x="12" y="0"/>
                  </a:cubicBezTo>
                  <a:cubicBezTo>
                    <a:pt x="8" y="0"/>
                    <a:pt x="0" y="0"/>
                    <a:pt x="0" y="12"/>
                  </a:cubicBezTo>
                  <a:cubicBezTo>
                    <a:pt x="0" y="21"/>
                    <a:pt x="6" y="21"/>
                    <a:pt x="17" y="21"/>
                  </a:cubicBezTo>
                  <a:cubicBezTo>
                    <a:pt x="55" y="21"/>
                    <a:pt x="57" y="27"/>
                    <a:pt x="59" y="43"/>
                  </a:cubicBezTo>
                  <a:cubicBezTo>
                    <a:pt x="76" y="184"/>
                    <a:pt x="94" y="326"/>
                    <a:pt x="111" y="467"/>
                  </a:cubicBezTo>
                  <a:cubicBezTo>
                    <a:pt x="113" y="481"/>
                    <a:pt x="117" y="483"/>
                    <a:pt x="125" y="483"/>
                  </a:cubicBezTo>
                  <a:cubicBezTo>
                    <a:pt x="137" y="483"/>
                    <a:pt x="139" y="479"/>
                    <a:pt x="145" y="471"/>
                  </a:cubicBezTo>
                  <a:cubicBezTo>
                    <a:pt x="228" y="340"/>
                    <a:pt x="310" y="209"/>
                    <a:pt x="393" y="7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25" name="Freeform 19"/>
            <p:cNvSpPr/>
            <p:nvPr/>
          </p:nvSpPr>
          <p:spPr>
            <a:xfrm>
              <a:off x="6243840" y="2093400"/>
              <a:ext cx="55440" cy="247320"/>
            </a:xfrm>
            <a:custGeom>
              <a:avLst/>
              <a:gdLst/>
              <a:ahLst/>
              <a:rect l="0" t="0" r="r" b="b"/>
              <a:pathLst>
                <a:path w="154" h="687">
                  <a:moveTo>
                    <a:pt x="149" y="354"/>
                  </a:moveTo>
                  <a:cubicBezTo>
                    <a:pt x="153" y="346"/>
                    <a:pt x="153" y="345"/>
                    <a:pt x="153" y="342"/>
                  </a:cubicBezTo>
                  <a:cubicBezTo>
                    <a:pt x="153" y="339"/>
                    <a:pt x="153" y="340"/>
                    <a:pt x="149" y="332"/>
                  </a:cubicBezTo>
                  <a:cubicBezTo>
                    <a:pt x="109" y="227"/>
                    <a:pt x="69" y="121"/>
                    <a:pt x="29" y="16"/>
                  </a:cubicBezTo>
                  <a:cubicBezTo>
                    <a:pt x="25" y="4"/>
                    <a:pt x="20" y="0"/>
                    <a:pt x="1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6"/>
                    <a:pt x="0" y="18"/>
                    <a:pt x="2" y="25"/>
                  </a:cubicBezTo>
                  <a:cubicBezTo>
                    <a:pt x="42" y="131"/>
                    <a:pt x="83" y="236"/>
                    <a:pt x="123" y="342"/>
                  </a:cubicBezTo>
                  <a:cubicBezTo>
                    <a:pt x="83" y="448"/>
                    <a:pt x="42" y="553"/>
                    <a:pt x="2" y="659"/>
                  </a:cubicBezTo>
                  <a:cubicBezTo>
                    <a:pt x="0" y="667"/>
                    <a:pt x="0" y="668"/>
                    <a:pt x="0" y="672"/>
                  </a:cubicBezTo>
                  <a:cubicBezTo>
                    <a:pt x="0" y="680"/>
                    <a:pt x="6" y="686"/>
                    <a:pt x="14" y="686"/>
                  </a:cubicBezTo>
                  <a:cubicBezTo>
                    <a:pt x="21" y="686"/>
                    <a:pt x="25" y="678"/>
                    <a:pt x="27" y="672"/>
                  </a:cubicBezTo>
                  <a:cubicBezTo>
                    <a:pt x="68" y="566"/>
                    <a:pt x="108" y="460"/>
                    <a:pt x="149" y="35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26" name="Freeform 20"/>
            <p:cNvSpPr/>
            <p:nvPr/>
          </p:nvSpPr>
          <p:spPr>
            <a:xfrm>
              <a:off x="6395400" y="2134800"/>
              <a:ext cx="164520" cy="164520"/>
            </a:xfrm>
            <a:custGeom>
              <a:avLst/>
              <a:gdLst/>
              <a:ahLst/>
              <a:rect l="0" t="0" r="r" b="b"/>
              <a:pathLst>
                <a:path w="457" h="457">
                  <a:moveTo>
                    <a:pt x="243" y="243"/>
                  </a:moveTo>
                  <a:cubicBezTo>
                    <a:pt x="307" y="243"/>
                    <a:pt x="371" y="243"/>
                    <a:pt x="435" y="243"/>
                  </a:cubicBezTo>
                  <a:cubicBezTo>
                    <a:pt x="444" y="243"/>
                    <a:pt x="456" y="242"/>
                    <a:pt x="456" y="227"/>
                  </a:cubicBezTo>
                  <a:cubicBezTo>
                    <a:pt x="456" y="212"/>
                    <a:pt x="444" y="213"/>
                    <a:pt x="435" y="213"/>
                  </a:cubicBezTo>
                  <a:cubicBezTo>
                    <a:pt x="371" y="213"/>
                    <a:pt x="307" y="213"/>
                    <a:pt x="243" y="213"/>
                  </a:cubicBezTo>
                  <a:cubicBezTo>
                    <a:pt x="243" y="149"/>
                    <a:pt x="243" y="86"/>
                    <a:pt x="243" y="22"/>
                  </a:cubicBezTo>
                  <a:cubicBezTo>
                    <a:pt x="243" y="12"/>
                    <a:pt x="243" y="0"/>
                    <a:pt x="229" y="0"/>
                  </a:cubicBezTo>
                  <a:cubicBezTo>
                    <a:pt x="215" y="0"/>
                    <a:pt x="215" y="12"/>
                    <a:pt x="215" y="22"/>
                  </a:cubicBezTo>
                  <a:cubicBezTo>
                    <a:pt x="215" y="86"/>
                    <a:pt x="215" y="149"/>
                    <a:pt x="215" y="213"/>
                  </a:cubicBezTo>
                  <a:cubicBezTo>
                    <a:pt x="151" y="213"/>
                    <a:pt x="86" y="213"/>
                    <a:pt x="21" y="213"/>
                  </a:cubicBezTo>
                  <a:cubicBezTo>
                    <a:pt x="12" y="213"/>
                    <a:pt x="0" y="212"/>
                    <a:pt x="0" y="227"/>
                  </a:cubicBezTo>
                  <a:cubicBezTo>
                    <a:pt x="0" y="242"/>
                    <a:pt x="12" y="243"/>
                    <a:pt x="21" y="243"/>
                  </a:cubicBezTo>
                  <a:cubicBezTo>
                    <a:pt x="86" y="243"/>
                    <a:pt x="151" y="243"/>
                    <a:pt x="215" y="243"/>
                  </a:cubicBezTo>
                  <a:cubicBezTo>
                    <a:pt x="215" y="307"/>
                    <a:pt x="215" y="370"/>
                    <a:pt x="215" y="434"/>
                  </a:cubicBezTo>
                  <a:cubicBezTo>
                    <a:pt x="215" y="444"/>
                    <a:pt x="215" y="456"/>
                    <a:pt x="229" y="456"/>
                  </a:cubicBezTo>
                  <a:cubicBezTo>
                    <a:pt x="243" y="456"/>
                    <a:pt x="243" y="444"/>
                    <a:pt x="243" y="434"/>
                  </a:cubicBezTo>
                  <a:cubicBezTo>
                    <a:pt x="243" y="370"/>
                    <a:pt x="243" y="307"/>
                    <a:pt x="243" y="24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27" name="Freeform 21"/>
            <p:cNvSpPr/>
            <p:nvPr/>
          </p:nvSpPr>
          <p:spPr>
            <a:xfrm>
              <a:off x="6639120" y="2169360"/>
              <a:ext cx="96480" cy="112320"/>
            </a:xfrm>
            <a:custGeom>
              <a:avLst/>
              <a:gdLst/>
              <a:ahLst/>
              <a:rect l="0" t="0" r="r" b="b"/>
              <a:pathLst>
                <a:path w="268" h="312">
                  <a:moveTo>
                    <a:pt x="243" y="43"/>
                  </a:moveTo>
                  <a:cubicBezTo>
                    <a:pt x="234" y="43"/>
                    <a:pt x="224" y="43"/>
                    <a:pt x="214" y="53"/>
                  </a:cubicBezTo>
                  <a:cubicBezTo>
                    <a:pt x="202" y="63"/>
                    <a:pt x="202" y="74"/>
                    <a:pt x="202" y="80"/>
                  </a:cubicBezTo>
                  <a:cubicBezTo>
                    <a:pt x="202" y="96"/>
                    <a:pt x="214" y="104"/>
                    <a:pt x="228" y="104"/>
                  </a:cubicBezTo>
                  <a:cubicBezTo>
                    <a:pt x="247" y="104"/>
                    <a:pt x="265" y="86"/>
                    <a:pt x="265" y="59"/>
                  </a:cubicBezTo>
                  <a:cubicBezTo>
                    <a:pt x="265" y="25"/>
                    <a:pt x="234" y="0"/>
                    <a:pt x="185" y="0"/>
                  </a:cubicBezTo>
                  <a:cubicBezTo>
                    <a:pt x="91" y="0"/>
                    <a:pt x="0" y="98"/>
                    <a:pt x="0" y="196"/>
                  </a:cubicBezTo>
                  <a:cubicBezTo>
                    <a:pt x="0" y="256"/>
                    <a:pt x="40" y="311"/>
                    <a:pt x="112" y="311"/>
                  </a:cubicBezTo>
                  <a:cubicBezTo>
                    <a:pt x="210" y="311"/>
                    <a:pt x="267" y="239"/>
                    <a:pt x="267" y="231"/>
                  </a:cubicBezTo>
                  <a:cubicBezTo>
                    <a:pt x="267" y="227"/>
                    <a:pt x="263" y="221"/>
                    <a:pt x="259" y="221"/>
                  </a:cubicBezTo>
                  <a:cubicBezTo>
                    <a:pt x="255" y="221"/>
                    <a:pt x="255" y="223"/>
                    <a:pt x="251" y="229"/>
                  </a:cubicBezTo>
                  <a:cubicBezTo>
                    <a:pt x="196" y="295"/>
                    <a:pt x="122" y="295"/>
                    <a:pt x="112" y="295"/>
                  </a:cubicBezTo>
                  <a:cubicBezTo>
                    <a:pt x="69" y="295"/>
                    <a:pt x="51" y="262"/>
                    <a:pt x="51" y="221"/>
                  </a:cubicBezTo>
                  <a:cubicBezTo>
                    <a:pt x="51" y="194"/>
                    <a:pt x="65" y="127"/>
                    <a:pt x="89" y="84"/>
                  </a:cubicBezTo>
                  <a:cubicBezTo>
                    <a:pt x="110" y="45"/>
                    <a:pt x="147" y="16"/>
                    <a:pt x="185" y="16"/>
                  </a:cubicBezTo>
                  <a:cubicBezTo>
                    <a:pt x="208" y="16"/>
                    <a:pt x="235" y="24"/>
                    <a:pt x="243" y="4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28" name="Freeform 22"/>
            <p:cNvSpPr/>
            <p:nvPr/>
          </p:nvSpPr>
          <p:spPr>
            <a:xfrm>
              <a:off x="6747840" y="2197440"/>
              <a:ext cx="154800" cy="118800"/>
            </a:xfrm>
            <a:custGeom>
              <a:avLst/>
              <a:gdLst/>
              <a:ahLst/>
              <a:rect l="0" t="0" r="r" b="b"/>
              <a:pathLst>
                <a:path w="430" h="330">
                  <a:moveTo>
                    <a:pt x="372" y="39"/>
                  </a:moveTo>
                  <a:cubicBezTo>
                    <a:pt x="376" y="22"/>
                    <a:pt x="378" y="18"/>
                    <a:pt x="413" y="18"/>
                  </a:cubicBezTo>
                  <a:cubicBezTo>
                    <a:pt x="425" y="18"/>
                    <a:pt x="429" y="18"/>
                    <a:pt x="429" y="8"/>
                  </a:cubicBezTo>
                  <a:cubicBezTo>
                    <a:pt x="429" y="6"/>
                    <a:pt x="429" y="0"/>
                    <a:pt x="423" y="0"/>
                  </a:cubicBezTo>
                  <a:cubicBezTo>
                    <a:pt x="407" y="0"/>
                    <a:pt x="372" y="2"/>
                    <a:pt x="358" y="2"/>
                  </a:cubicBezTo>
                  <a:cubicBezTo>
                    <a:pt x="351" y="2"/>
                    <a:pt x="335" y="2"/>
                    <a:pt x="325" y="2"/>
                  </a:cubicBezTo>
                  <a:cubicBezTo>
                    <a:pt x="315" y="2"/>
                    <a:pt x="306" y="0"/>
                    <a:pt x="296" y="0"/>
                  </a:cubicBezTo>
                  <a:cubicBezTo>
                    <a:pt x="292" y="0"/>
                    <a:pt x="286" y="0"/>
                    <a:pt x="286" y="12"/>
                  </a:cubicBezTo>
                  <a:cubicBezTo>
                    <a:pt x="286" y="18"/>
                    <a:pt x="292" y="18"/>
                    <a:pt x="302" y="18"/>
                  </a:cubicBezTo>
                  <a:cubicBezTo>
                    <a:pt x="307" y="18"/>
                    <a:pt x="309" y="18"/>
                    <a:pt x="319" y="18"/>
                  </a:cubicBezTo>
                  <a:cubicBezTo>
                    <a:pt x="329" y="20"/>
                    <a:pt x="331" y="20"/>
                    <a:pt x="331" y="26"/>
                  </a:cubicBezTo>
                  <a:cubicBezTo>
                    <a:pt x="330" y="29"/>
                    <a:pt x="331" y="30"/>
                    <a:pt x="329" y="35"/>
                  </a:cubicBezTo>
                  <a:cubicBezTo>
                    <a:pt x="319" y="73"/>
                    <a:pt x="309" y="111"/>
                    <a:pt x="300" y="149"/>
                  </a:cubicBezTo>
                  <a:cubicBezTo>
                    <a:pt x="246" y="149"/>
                    <a:pt x="193" y="149"/>
                    <a:pt x="139" y="149"/>
                  </a:cubicBezTo>
                  <a:cubicBezTo>
                    <a:pt x="148" y="112"/>
                    <a:pt x="157" y="75"/>
                    <a:pt x="166" y="37"/>
                  </a:cubicBezTo>
                  <a:cubicBezTo>
                    <a:pt x="170" y="22"/>
                    <a:pt x="172" y="18"/>
                    <a:pt x="210" y="18"/>
                  </a:cubicBezTo>
                  <a:cubicBezTo>
                    <a:pt x="217" y="18"/>
                    <a:pt x="223" y="18"/>
                    <a:pt x="223" y="8"/>
                  </a:cubicBezTo>
                  <a:cubicBezTo>
                    <a:pt x="223" y="6"/>
                    <a:pt x="221" y="0"/>
                    <a:pt x="215" y="0"/>
                  </a:cubicBezTo>
                  <a:cubicBezTo>
                    <a:pt x="202" y="0"/>
                    <a:pt x="166" y="2"/>
                    <a:pt x="153" y="2"/>
                  </a:cubicBezTo>
                  <a:cubicBezTo>
                    <a:pt x="145" y="2"/>
                    <a:pt x="127" y="2"/>
                    <a:pt x="119" y="2"/>
                  </a:cubicBezTo>
                  <a:cubicBezTo>
                    <a:pt x="110" y="2"/>
                    <a:pt x="98" y="0"/>
                    <a:pt x="88" y="0"/>
                  </a:cubicBezTo>
                  <a:cubicBezTo>
                    <a:pt x="86" y="0"/>
                    <a:pt x="78" y="0"/>
                    <a:pt x="78" y="12"/>
                  </a:cubicBezTo>
                  <a:cubicBezTo>
                    <a:pt x="78" y="18"/>
                    <a:pt x="84" y="18"/>
                    <a:pt x="94" y="18"/>
                  </a:cubicBezTo>
                  <a:cubicBezTo>
                    <a:pt x="100" y="18"/>
                    <a:pt x="104" y="18"/>
                    <a:pt x="112" y="18"/>
                  </a:cubicBezTo>
                  <a:cubicBezTo>
                    <a:pt x="123" y="20"/>
                    <a:pt x="123" y="20"/>
                    <a:pt x="123" y="26"/>
                  </a:cubicBezTo>
                  <a:cubicBezTo>
                    <a:pt x="123" y="29"/>
                    <a:pt x="123" y="30"/>
                    <a:pt x="121" y="35"/>
                  </a:cubicBezTo>
                  <a:cubicBezTo>
                    <a:pt x="100" y="121"/>
                    <a:pt x="78" y="206"/>
                    <a:pt x="57" y="292"/>
                  </a:cubicBezTo>
                  <a:cubicBezTo>
                    <a:pt x="53" y="307"/>
                    <a:pt x="53" y="311"/>
                    <a:pt x="16" y="311"/>
                  </a:cubicBezTo>
                  <a:cubicBezTo>
                    <a:pt x="8" y="311"/>
                    <a:pt x="0" y="311"/>
                    <a:pt x="0" y="321"/>
                  </a:cubicBezTo>
                  <a:cubicBezTo>
                    <a:pt x="0" y="327"/>
                    <a:pt x="4" y="329"/>
                    <a:pt x="8" y="329"/>
                  </a:cubicBezTo>
                  <a:cubicBezTo>
                    <a:pt x="22" y="329"/>
                    <a:pt x="57" y="327"/>
                    <a:pt x="71" y="327"/>
                  </a:cubicBezTo>
                  <a:cubicBezTo>
                    <a:pt x="78" y="327"/>
                    <a:pt x="96" y="327"/>
                    <a:pt x="104" y="327"/>
                  </a:cubicBezTo>
                  <a:cubicBezTo>
                    <a:pt x="114" y="327"/>
                    <a:pt x="125" y="329"/>
                    <a:pt x="135" y="329"/>
                  </a:cubicBezTo>
                  <a:cubicBezTo>
                    <a:pt x="137" y="329"/>
                    <a:pt x="145" y="329"/>
                    <a:pt x="145" y="319"/>
                  </a:cubicBezTo>
                  <a:cubicBezTo>
                    <a:pt x="145" y="311"/>
                    <a:pt x="141" y="311"/>
                    <a:pt x="129" y="311"/>
                  </a:cubicBezTo>
                  <a:cubicBezTo>
                    <a:pt x="121" y="311"/>
                    <a:pt x="119" y="311"/>
                    <a:pt x="112" y="309"/>
                  </a:cubicBezTo>
                  <a:cubicBezTo>
                    <a:pt x="100" y="309"/>
                    <a:pt x="100" y="307"/>
                    <a:pt x="100" y="303"/>
                  </a:cubicBezTo>
                  <a:cubicBezTo>
                    <a:pt x="100" y="301"/>
                    <a:pt x="100" y="299"/>
                    <a:pt x="102" y="292"/>
                  </a:cubicBezTo>
                  <a:cubicBezTo>
                    <a:pt x="112" y="250"/>
                    <a:pt x="123" y="208"/>
                    <a:pt x="133" y="166"/>
                  </a:cubicBezTo>
                  <a:cubicBezTo>
                    <a:pt x="187" y="166"/>
                    <a:pt x="242" y="166"/>
                    <a:pt x="296" y="166"/>
                  </a:cubicBezTo>
                  <a:cubicBezTo>
                    <a:pt x="285" y="208"/>
                    <a:pt x="275" y="250"/>
                    <a:pt x="264" y="292"/>
                  </a:cubicBezTo>
                  <a:cubicBezTo>
                    <a:pt x="260" y="307"/>
                    <a:pt x="259" y="311"/>
                    <a:pt x="221" y="311"/>
                  </a:cubicBezTo>
                  <a:cubicBezTo>
                    <a:pt x="213" y="311"/>
                    <a:pt x="208" y="311"/>
                    <a:pt x="208" y="321"/>
                  </a:cubicBezTo>
                  <a:cubicBezTo>
                    <a:pt x="208" y="327"/>
                    <a:pt x="212" y="329"/>
                    <a:pt x="215" y="329"/>
                  </a:cubicBezTo>
                  <a:cubicBezTo>
                    <a:pt x="229" y="329"/>
                    <a:pt x="264" y="327"/>
                    <a:pt x="278" y="327"/>
                  </a:cubicBezTo>
                  <a:cubicBezTo>
                    <a:pt x="286" y="327"/>
                    <a:pt x="304" y="327"/>
                    <a:pt x="311" y="327"/>
                  </a:cubicBezTo>
                  <a:cubicBezTo>
                    <a:pt x="321" y="327"/>
                    <a:pt x="333" y="329"/>
                    <a:pt x="341" y="329"/>
                  </a:cubicBezTo>
                  <a:cubicBezTo>
                    <a:pt x="345" y="329"/>
                    <a:pt x="353" y="329"/>
                    <a:pt x="353" y="319"/>
                  </a:cubicBezTo>
                  <a:cubicBezTo>
                    <a:pt x="353" y="311"/>
                    <a:pt x="347" y="311"/>
                    <a:pt x="337" y="311"/>
                  </a:cubicBezTo>
                  <a:cubicBezTo>
                    <a:pt x="329" y="311"/>
                    <a:pt x="327" y="311"/>
                    <a:pt x="317" y="309"/>
                  </a:cubicBezTo>
                  <a:cubicBezTo>
                    <a:pt x="307" y="309"/>
                    <a:pt x="307" y="307"/>
                    <a:pt x="307" y="303"/>
                  </a:cubicBezTo>
                  <a:cubicBezTo>
                    <a:pt x="307" y="299"/>
                    <a:pt x="307" y="295"/>
                    <a:pt x="309" y="292"/>
                  </a:cubicBezTo>
                  <a:cubicBezTo>
                    <a:pt x="330" y="207"/>
                    <a:pt x="351" y="123"/>
                    <a:pt x="372" y="3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29" name="Freeform 23"/>
            <p:cNvSpPr/>
            <p:nvPr/>
          </p:nvSpPr>
          <p:spPr>
            <a:xfrm>
              <a:off x="6953760" y="2093400"/>
              <a:ext cx="10080" cy="247320"/>
            </a:xfrm>
            <a:custGeom>
              <a:avLst/>
              <a:gdLst/>
              <a:ahLst/>
              <a:rect l="0" t="0" r="r" b="b"/>
              <a:pathLst>
                <a:path w="28" h="687">
                  <a:moveTo>
                    <a:pt x="27" y="25"/>
                  </a:moveTo>
                  <a:cubicBezTo>
                    <a:pt x="27" y="14"/>
                    <a:pt x="27" y="0"/>
                    <a:pt x="14" y="0"/>
                  </a:cubicBezTo>
                  <a:cubicBezTo>
                    <a:pt x="0" y="0"/>
                    <a:pt x="0" y="14"/>
                    <a:pt x="0" y="25"/>
                  </a:cubicBezTo>
                  <a:cubicBezTo>
                    <a:pt x="0" y="237"/>
                    <a:pt x="0" y="449"/>
                    <a:pt x="0" y="661"/>
                  </a:cubicBezTo>
                  <a:cubicBezTo>
                    <a:pt x="0" y="672"/>
                    <a:pt x="0" y="686"/>
                    <a:pt x="14" y="686"/>
                  </a:cubicBezTo>
                  <a:cubicBezTo>
                    <a:pt x="27" y="686"/>
                    <a:pt x="27" y="672"/>
                    <a:pt x="27" y="661"/>
                  </a:cubicBezTo>
                  <a:cubicBezTo>
                    <a:pt x="27" y="449"/>
                    <a:pt x="27" y="237"/>
                    <a:pt x="27" y="2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30" name="Freeform 24"/>
            <p:cNvSpPr/>
            <p:nvPr/>
          </p:nvSpPr>
          <p:spPr>
            <a:xfrm>
              <a:off x="7002360" y="2110320"/>
              <a:ext cx="209160" cy="168480"/>
            </a:xfrm>
            <a:custGeom>
              <a:avLst/>
              <a:gdLst/>
              <a:ahLst/>
              <a:rect l="0" t="0" r="r" b="b"/>
              <a:pathLst>
                <a:path w="581" h="468">
                  <a:moveTo>
                    <a:pt x="499" y="53"/>
                  </a:moveTo>
                  <a:cubicBezTo>
                    <a:pt x="505" y="27"/>
                    <a:pt x="505" y="21"/>
                    <a:pt x="556" y="21"/>
                  </a:cubicBezTo>
                  <a:cubicBezTo>
                    <a:pt x="574" y="21"/>
                    <a:pt x="580" y="21"/>
                    <a:pt x="580" y="8"/>
                  </a:cubicBezTo>
                  <a:cubicBezTo>
                    <a:pt x="580" y="0"/>
                    <a:pt x="572" y="0"/>
                    <a:pt x="570" y="0"/>
                  </a:cubicBezTo>
                  <a:cubicBezTo>
                    <a:pt x="550" y="0"/>
                    <a:pt x="501" y="2"/>
                    <a:pt x="482" y="2"/>
                  </a:cubicBezTo>
                  <a:cubicBezTo>
                    <a:pt x="462" y="2"/>
                    <a:pt x="413" y="0"/>
                    <a:pt x="394" y="0"/>
                  </a:cubicBezTo>
                  <a:cubicBezTo>
                    <a:pt x="388" y="0"/>
                    <a:pt x="380" y="0"/>
                    <a:pt x="380" y="14"/>
                  </a:cubicBezTo>
                  <a:cubicBezTo>
                    <a:pt x="380" y="21"/>
                    <a:pt x="386" y="21"/>
                    <a:pt x="399" y="21"/>
                  </a:cubicBezTo>
                  <a:cubicBezTo>
                    <a:pt x="401" y="21"/>
                    <a:pt x="413" y="21"/>
                    <a:pt x="425" y="21"/>
                  </a:cubicBezTo>
                  <a:cubicBezTo>
                    <a:pt x="439" y="23"/>
                    <a:pt x="444" y="23"/>
                    <a:pt x="444" y="33"/>
                  </a:cubicBezTo>
                  <a:cubicBezTo>
                    <a:pt x="444" y="35"/>
                    <a:pt x="442" y="37"/>
                    <a:pt x="441" y="47"/>
                  </a:cubicBezTo>
                  <a:cubicBezTo>
                    <a:pt x="427" y="102"/>
                    <a:pt x="413" y="158"/>
                    <a:pt x="399" y="213"/>
                  </a:cubicBezTo>
                  <a:cubicBezTo>
                    <a:pt x="330" y="213"/>
                    <a:pt x="260" y="213"/>
                    <a:pt x="190" y="213"/>
                  </a:cubicBezTo>
                  <a:cubicBezTo>
                    <a:pt x="204" y="159"/>
                    <a:pt x="217" y="106"/>
                    <a:pt x="231" y="53"/>
                  </a:cubicBezTo>
                  <a:cubicBezTo>
                    <a:pt x="237" y="27"/>
                    <a:pt x="239" y="21"/>
                    <a:pt x="288" y="21"/>
                  </a:cubicBezTo>
                  <a:cubicBezTo>
                    <a:pt x="307" y="21"/>
                    <a:pt x="311" y="21"/>
                    <a:pt x="311" y="8"/>
                  </a:cubicBezTo>
                  <a:cubicBezTo>
                    <a:pt x="311" y="0"/>
                    <a:pt x="303" y="0"/>
                    <a:pt x="302" y="0"/>
                  </a:cubicBezTo>
                  <a:cubicBezTo>
                    <a:pt x="284" y="0"/>
                    <a:pt x="233" y="2"/>
                    <a:pt x="213" y="2"/>
                  </a:cubicBezTo>
                  <a:cubicBezTo>
                    <a:pt x="194" y="2"/>
                    <a:pt x="145" y="0"/>
                    <a:pt x="125" y="0"/>
                  </a:cubicBezTo>
                  <a:cubicBezTo>
                    <a:pt x="119" y="0"/>
                    <a:pt x="112" y="0"/>
                    <a:pt x="112" y="14"/>
                  </a:cubicBezTo>
                  <a:cubicBezTo>
                    <a:pt x="112" y="21"/>
                    <a:pt x="119" y="21"/>
                    <a:pt x="131" y="21"/>
                  </a:cubicBezTo>
                  <a:cubicBezTo>
                    <a:pt x="133" y="21"/>
                    <a:pt x="147" y="21"/>
                    <a:pt x="159" y="21"/>
                  </a:cubicBezTo>
                  <a:cubicBezTo>
                    <a:pt x="170" y="23"/>
                    <a:pt x="176" y="23"/>
                    <a:pt x="176" y="33"/>
                  </a:cubicBezTo>
                  <a:cubicBezTo>
                    <a:pt x="176" y="35"/>
                    <a:pt x="176" y="37"/>
                    <a:pt x="174" y="47"/>
                  </a:cubicBezTo>
                  <a:cubicBezTo>
                    <a:pt x="144" y="169"/>
                    <a:pt x="113" y="292"/>
                    <a:pt x="82" y="414"/>
                  </a:cubicBezTo>
                  <a:cubicBezTo>
                    <a:pt x="74" y="440"/>
                    <a:pt x="72" y="446"/>
                    <a:pt x="20" y="446"/>
                  </a:cubicBezTo>
                  <a:cubicBezTo>
                    <a:pt x="6" y="446"/>
                    <a:pt x="0" y="446"/>
                    <a:pt x="0" y="459"/>
                  </a:cubicBezTo>
                  <a:cubicBezTo>
                    <a:pt x="0" y="467"/>
                    <a:pt x="8" y="467"/>
                    <a:pt x="10" y="467"/>
                  </a:cubicBezTo>
                  <a:cubicBezTo>
                    <a:pt x="29" y="467"/>
                    <a:pt x="78" y="465"/>
                    <a:pt x="98" y="465"/>
                  </a:cubicBezTo>
                  <a:cubicBezTo>
                    <a:pt x="112" y="465"/>
                    <a:pt x="127" y="465"/>
                    <a:pt x="141" y="465"/>
                  </a:cubicBezTo>
                  <a:cubicBezTo>
                    <a:pt x="157" y="465"/>
                    <a:pt x="172" y="467"/>
                    <a:pt x="186" y="467"/>
                  </a:cubicBezTo>
                  <a:cubicBezTo>
                    <a:pt x="192" y="467"/>
                    <a:pt x="200" y="467"/>
                    <a:pt x="200" y="453"/>
                  </a:cubicBezTo>
                  <a:cubicBezTo>
                    <a:pt x="200" y="446"/>
                    <a:pt x="194" y="446"/>
                    <a:pt x="180" y="446"/>
                  </a:cubicBezTo>
                  <a:cubicBezTo>
                    <a:pt x="155" y="446"/>
                    <a:pt x="135" y="446"/>
                    <a:pt x="135" y="434"/>
                  </a:cubicBezTo>
                  <a:cubicBezTo>
                    <a:pt x="135" y="430"/>
                    <a:pt x="137" y="426"/>
                    <a:pt x="137" y="422"/>
                  </a:cubicBezTo>
                  <a:cubicBezTo>
                    <a:pt x="153" y="360"/>
                    <a:pt x="168" y="297"/>
                    <a:pt x="184" y="234"/>
                  </a:cubicBezTo>
                  <a:cubicBezTo>
                    <a:pt x="255" y="234"/>
                    <a:pt x="325" y="234"/>
                    <a:pt x="395" y="234"/>
                  </a:cubicBezTo>
                  <a:cubicBezTo>
                    <a:pt x="366" y="348"/>
                    <a:pt x="350" y="412"/>
                    <a:pt x="347" y="424"/>
                  </a:cubicBezTo>
                  <a:cubicBezTo>
                    <a:pt x="341" y="446"/>
                    <a:pt x="327" y="446"/>
                    <a:pt x="284" y="446"/>
                  </a:cubicBezTo>
                  <a:cubicBezTo>
                    <a:pt x="274" y="446"/>
                    <a:pt x="268" y="446"/>
                    <a:pt x="268" y="459"/>
                  </a:cubicBezTo>
                  <a:cubicBezTo>
                    <a:pt x="268" y="467"/>
                    <a:pt x="276" y="467"/>
                    <a:pt x="278" y="467"/>
                  </a:cubicBezTo>
                  <a:cubicBezTo>
                    <a:pt x="298" y="467"/>
                    <a:pt x="347" y="465"/>
                    <a:pt x="364" y="465"/>
                  </a:cubicBezTo>
                  <a:cubicBezTo>
                    <a:pt x="380" y="465"/>
                    <a:pt x="395" y="465"/>
                    <a:pt x="409" y="465"/>
                  </a:cubicBezTo>
                  <a:cubicBezTo>
                    <a:pt x="425" y="465"/>
                    <a:pt x="439" y="467"/>
                    <a:pt x="454" y="467"/>
                  </a:cubicBezTo>
                  <a:cubicBezTo>
                    <a:pt x="460" y="467"/>
                    <a:pt x="468" y="467"/>
                    <a:pt x="468" y="453"/>
                  </a:cubicBezTo>
                  <a:cubicBezTo>
                    <a:pt x="468" y="446"/>
                    <a:pt x="462" y="446"/>
                    <a:pt x="448" y="446"/>
                  </a:cubicBezTo>
                  <a:cubicBezTo>
                    <a:pt x="423" y="446"/>
                    <a:pt x="403" y="446"/>
                    <a:pt x="403" y="434"/>
                  </a:cubicBezTo>
                  <a:cubicBezTo>
                    <a:pt x="403" y="430"/>
                    <a:pt x="405" y="426"/>
                    <a:pt x="405" y="422"/>
                  </a:cubicBezTo>
                  <a:cubicBezTo>
                    <a:pt x="437" y="299"/>
                    <a:pt x="468" y="176"/>
                    <a:pt x="499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31" name="Freeform 25"/>
            <p:cNvSpPr/>
            <p:nvPr/>
          </p:nvSpPr>
          <p:spPr>
            <a:xfrm>
              <a:off x="7232040" y="2093400"/>
              <a:ext cx="56160" cy="247320"/>
            </a:xfrm>
            <a:custGeom>
              <a:avLst/>
              <a:gdLst/>
              <a:ahLst/>
              <a:rect l="0" t="0" r="r" b="b"/>
              <a:pathLst>
                <a:path w="156" h="687">
                  <a:moveTo>
                    <a:pt x="151" y="354"/>
                  </a:moveTo>
                  <a:cubicBezTo>
                    <a:pt x="155" y="346"/>
                    <a:pt x="155" y="345"/>
                    <a:pt x="155" y="342"/>
                  </a:cubicBezTo>
                  <a:cubicBezTo>
                    <a:pt x="155" y="339"/>
                    <a:pt x="155" y="340"/>
                    <a:pt x="151" y="332"/>
                  </a:cubicBezTo>
                  <a:cubicBezTo>
                    <a:pt x="111" y="227"/>
                    <a:pt x="71" y="121"/>
                    <a:pt x="32" y="16"/>
                  </a:cubicBezTo>
                  <a:cubicBezTo>
                    <a:pt x="26" y="4"/>
                    <a:pt x="21" y="0"/>
                    <a:pt x="1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6"/>
                    <a:pt x="0" y="18"/>
                    <a:pt x="4" y="25"/>
                  </a:cubicBezTo>
                  <a:cubicBezTo>
                    <a:pt x="45" y="131"/>
                    <a:pt x="85" y="236"/>
                    <a:pt x="126" y="342"/>
                  </a:cubicBezTo>
                  <a:cubicBezTo>
                    <a:pt x="85" y="448"/>
                    <a:pt x="45" y="553"/>
                    <a:pt x="4" y="659"/>
                  </a:cubicBezTo>
                  <a:cubicBezTo>
                    <a:pt x="0" y="667"/>
                    <a:pt x="0" y="668"/>
                    <a:pt x="0" y="672"/>
                  </a:cubicBezTo>
                  <a:cubicBezTo>
                    <a:pt x="0" y="680"/>
                    <a:pt x="8" y="686"/>
                    <a:pt x="14" y="686"/>
                  </a:cubicBezTo>
                  <a:cubicBezTo>
                    <a:pt x="24" y="686"/>
                    <a:pt x="26" y="678"/>
                    <a:pt x="30" y="672"/>
                  </a:cubicBezTo>
                  <a:cubicBezTo>
                    <a:pt x="70" y="566"/>
                    <a:pt x="111" y="460"/>
                    <a:pt x="151" y="35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sp>
        <p:nvSpPr>
          <p:cNvPr id="132" name="TextShape 26"/>
          <p:cNvSpPr txBox="1"/>
          <p:nvPr/>
        </p:nvSpPr>
        <p:spPr>
          <a:xfrm>
            <a:off x="914400" y="2743200"/>
            <a:ext cx="84582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This wave function is in both the horizontal and vertical states, until measured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" name="TextShape 27"/>
          <p:cNvSpPr txBox="1"/>
          <p:nvPr/>
        </p:nvSpPr>
        <p:spPr>
          <a:xfrm>
            <a:off x="457200" y="3655440"/>
            <a:ext cx="52005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Now consider </a:t>
            </a:r>
            <a:r>
              <a:rPr b="0" lang="en-US" sz="1800" spc="-1" strike="noStrike" u="sng">
                <a:uFillTx/>
                <a:latin typeface="Arial"/>
              </a:rPr>
              <a:t>two</a:t>
            </a:r>
            <a:r>
              <a:rPr b="0" lang="en-US" sz="1800" spc="-1" strike="noStrike">
                <a:latin typeface="Arial"/>
              </a:rPr>
              <a:t> “entangled” particles (photons):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34" name="Group 28"/>
          <p:cNvGrpSpPr/>
          <p:nvPr/>
        </p:nvGrpSpPr>
        <p:grpSpPr>
          <a:xfrm>
            <a:off x="5732640" y="3700080"/>
            <a:ext cx="2734200" cy="265320"/>
            <a:chOff x="5732640" y="3700080"/>
            <a:chExt cx="2734200" cy="265320"/>
          </a:xfrm>
        </p:grpSpPr>
        <p:sp>
          <p:nvSpPr>
            <p:cNvPr id="135" name="Freeform 29"/>
            <p:cNvSpPr/>
            <p:nvPr/>
          </p:nvSpPr>
          <p:spPr>
            <a:xfrm>
              <a:off x="5732640" y="3713760"/>
              <a:ext cx="2720880" cy="238320"/>
            </a:xfrm>
            <a:custGeom>
              <a:avLst/>
              <a:gdLst/>
              <a:ahLst/>
              <a:rect l="0" t="0" r="r" b="b"/>
              <a:pathLst>
                <a:path w="7558" h="662">
                  <a:moveTo>
                    <a:pt x="3779" y="661"/>
                  </a:moveTo>
                  <a:cubicBezTo>
                    <a:pt x="2519" y="661"/>
                    <a:pt x="1260" y="661"/>
                    <a:pt x="0" y="661"/>
                  </a:cubicBezTo>
                  <a:cubicBezTo>
                    <a:pt x="0" y="441"/>
                    <a:pt x="0" y="220"/>
                    <a:pt x="0" y="0"/>
                  </a:cubicBezTo>
                  <a:cubicBezTo>
                    <a:pt x="2519" y="0"/>
                    <a:pt x="5038" y="0"/>
                    <a:pt x="7557" y="0"/>
                  </a:cubicBezTo>
                  <a:cubicBezTo>
                    <a:pt x="7557" y="220"/>
                    <a:pt x="7557" y="441"/>
                    <a:pt x="7557" y="661"/>
                  </a:cubicBezTo>
                  <a:cubicBezTo>
                    <a:pt x="6298" y="661"/>
                    <a:pt x="5038" y="661"/>
                    <a:pt x="3779" y="6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136" name="Freeform 30"/>
            <p:cNvSpPr/>
            <p:nvPr/>
          </p:nvSpPr>
          <p:spPr>
            <a:xfrm>
              <a:off x="5750640" y="3700080"/>
              <a:ext cx="11160" cy="265680"/>
            </a:xfrm>
            <a:custGeom>
              <a:avLst/>
              <a:gdLst/>
              <a:ahLst/>
              <a:rect l="0" t="0" r="r" b="b"/>
              <a:pathLst>
                <a:path w="31" h="738">
                  <a:moveTo>
                    <a:pt x="30" y="27"/>
                  </a:moveTo>
                  <a:cubicBezTo>
                    <a:pt x="30" y="15"/>
                    <a:pt x="30" y="0"/>
                    <a:pt x="15" y="0"/>
                  </a:cubicBezTo>
                  <a:cubicBezTo>
                    <a:pt x="0" y="0"/>
                    <a:pt x="0" y="15"/>
                    <a:pt x="0" y="27"/>
                  </a:cubicBezTo>
                  <a:cubicBezTo>
                    <a:pt x="0" y="255"/>
                    <a:pt x="0" y="482"/>
                    <a:pt x="0" y="710"/>
                  </a:cubicBezTo>
                  <a:cubicBezTo>
                    <a:pt x="0" y="722"/>
                    <a:pt x="0" y="737"/>
                    <a:pt x="15" y="737"/>
                  </a:cubicBezTo>
                  <a:cubicBezTo>
                    <a:pt x="30" y="737"/>
                    <a:pt x="30" y="722"/>
                    <a:pt x="30" y="710"/>
                  </a:cubicBezTo>
                  <a:cubicBezTo>
                    <a:pt x="30" y="482"/>
                    <a:pt x="30" y="255"/>
                    <a:pt x="30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37" name="Freeform 31"/>
            <p:cNvSpPr/>
            <p:nvPr/>
          </p:nvSpPr>
          <p:spPr>
            <a:xfrm>
              <a:off x="5800680" y="3715200"/>
              <a:ext cx="161640" cy="238320"/>
            </a:xfrm>
            <a:custGeom>
              <a:avLst/>
              <a:gdLst/>
              <a:ahLst/>
              <a:rect l="0" t="0" r="r" b="b"/>
              <a:pathLst>
                <a:path w="449" h="662">
                  <a:moveTo>
                    <a:pt x="335" y="19"/>
                  </a:moveTo>
                  <a:cubicBezTo>
                    <a:pt x="337" y="17"/>
                    <a:pt x="337" y="10"/>
                    <a:pt x="337" y="8"/>
                  </a:cubicBezTo>
                  <a:cubicBezTo>
                    <a:pt x="337" y="0"/>
                    <a:pt x="332" y="0"/>
                    <a:pt x="328" y="0"/>
                  </a:cubicBezTo>
                  <a:cubicBezTo>
                    <a:pt x="320" y="0"/>
                    <a:pt x="320" y="2"/>
                    <a:pt x="318" y="15"/>
                  </a:cubicBezTo>
                  <a:cubicBezTo>
                    <a:pt x="276" y="177"/>
                    <a:pt x="235" y="339"/>
                    <a:pt x="194" y="502"/>
                  </a:cubicBezTo>
                  <a:cubicBezTo>
                    <a:pt x="139" y="493"/>
                    <a:pt x="110" y="466"/>
                    <a:pt x="110" y="418"/>
                  </a:cubicBezTo>
                  <a:cubicBezTo>
                    <a:pt x="110" y="403"/>
                    <a:pt x="110" y="384"/>
                    <a:pt x="150" y="281"/>
                  </a:cubicBezTo>
                  <a:cubicBezTo>
                    <a:pt x="154" y="273"/>
                    <a:pt x="158" y="260"/>
                    <a:pt x="158" y="246"/>
                  </a:cubicBezTo>
                  <a:cubicBezTo>
                    <a:pt x="158" y="212"/>
                    <a:pt x="135" y="185"/>
                    <a:pt x="97" y="185"/>
                  </a:cubicBezTo>
                  <a:cubicBezTo>
                    <a:pt x="28" y="185"/>
                    <a:pt x="0" y="292"/>
                    <a:pt x="0" y="298"/>
                  </a:cubicBezTo>
                  <a:cubicBezTo>
                    <a:pt x="0" y="307"/>
                    <a:pt x="6" y="304"/>
                    <a:pt x="9" y="307"/>
                  </a:cubicBezTo>
                  <a:cubicBezTo>
                    <a:pt x="17" y="307"/>
                    <a:pt x="17" y="304"/>
                    <a:pt x="21" y="292"/>
                  </a:cubicBezTo>
                  <a:cubicBezTo>
                    <a:pt x="40" y="223"/>
                    <a:pt x="70" y="202"/>
                    <a:pt x="95" y="202"/>
                  </a:cubicBezTo>
                  <a:cubicBezTo>
                    <a:pt x="101" y="202"/>
                    <a:pt x="114" y="202"/>
                    <a:pt x="114" y="225"/>
                  </a:cubicBezTo>
                  <a:cubicBezTo>
                    <a:pt x="114" y="244"/>
                    <a:pt x="107" y="262"/>
                    <a:pt x="97" y="288"/>
                  </a:cubicBezTo>
                  <a:cubicBezTo>
                    <a:pt x="61" y="380"/>
                    <a:pt x="61" y="401"/>
                    <a:pt x="61" y="414"/>
                  </a:cubicBezTo>
                  <a:cubicBezTo>
                    <a:pt x="61" y="483"/>
                    <a:pt x="120" y="512"/>
                    <a:pt x="189" y="517"/>
                  </a:cubicBezTo>
                  <a:cubicBezTo>
                    <a:pt x="183" y="544"/>
                    <a:pt x="183" y="546"/>
                    <a:pt x="175" y="584"/>
                  </a:cubicBezTo>
                  <a:cubicBezTo>
                    <a:pt x="173" y="592"/>
                    <a:pt x="156" y="651"/>
                    <a:pt x="156" y="655"/>
                  </a:cubicBezTo>
                  <a:cubicBezTo>
                    <a:pt x="159" y="657"/>
                    <a:pt x="156" y="661"/>
                    <a:pt x="166" y="661"/>
                  </a:cubicBezTo>
                  <a:cubicBezTo>
                    <a:pt x="168" y="661"/>
                    <a:pt x="171" y="661"/>
                    <a:pt x="173" y="659"/>
                  </a:cubicBezTo>
                  <a:cubicBezTo>
                    <a:pt x="175" y="657"/>
                    <a:pt x="179" y="638"/>
                    <a:pt x="181" y="628"/>
                  </a:cubicBezTo>
                  <a:cubicBezTo>
                    <a:pt x="190" y="591"/>
                    <a:pt x="199" y="555"/>
                    <a:pt x="208" y="519"/>
                  </a:cubicBezTo>
                  <a:cubicBezTo>
                    <a:pt x="236" y="519"/>
                    <a:pt x="301" y="519"/>
                    <a:pt x="370" y="439"/>
                  </a:cubicBezTo>
                  <a:cubicBezTo>
                    <a:pt x="402" y="405"/>
                    <a:pt x="417" y="374"/>
                    <a:pt x="425" y="351"/>
                  </a:cubicBezTo>
                  <a:cubicBezTo>
                    <a:pt x="431" y="334"/>
                    <a:pt x="448" y="269"/>
                    <a:pt x="448" y="237"/>
                  </a:cubicBezTo>
                  <a:cubicBezTo>
                    <a:pt x="448" y="195"/>
                    <a:pt x="427" y="185"/>
                    <a:pt x="414" y="185"/>
                  </a:cubicBezTo>
                  <a:cubicBezTo>
                    <a:pt x="398" y="185"/>
                    <a:pt x="379" y="204"/>
                    <a:pt x="379" y="220"/>
                  </a:cubicBezTo>
                  <a:cubicBezTo>
                    <a:pt x="379" y="231"/>
                    <a:pt x="383" y="235"/>
                    <a:pt x="389" y="239"/>
                  </a:cubicBezTo>
                  <a:cubicBezTo>
                    <a:pt x="398" y="248"/>
                    <a:pt x="417" y="267"/>
                    <a:pt x="417" y="302"/>
                  </a:cubicBezTo>
                  <a:cubicBezTo>
                    <a:pt x="417" y="351"/>
                    <a:pt x="379" y="409"/>
                    <a:pt x="351" y="437"/>
                  </a:cubicBezTo>
                  <a:cubicBezTo>
                    <a:pt x="286" y="502"/>
                    <a:pt x="240" y="502"/>
                    <a:pt x="213" y="502"/>
                  </a:cubicBezTo>
                  <a:cubicBezTo>
                    <a:pt x="253" y="341"/>
                    <a:pt x="294" y="180"/>
                    <a:pt x="335" y="1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38" name="Freeform 32"/>
            <p:cNvSpPr/>
            <p:nvPr/>
          </p:nvSpPr>
          <p:spPr>
            <a:xfrm>
              <a:off x="5990760" y="3700080"/>
              <a:ext cx="59400" cy="265680"/>
            </a:xfrm>
            <a:custGeom>
              <a:avLst/>
              <a:gdLst/>
              <a:ahLst/>
              <a:rect l="0" t="0" r="r" b="b"/>
              <a:pathLst>
                <a:path w="165" h="738">
                  <a:moveTo>
                    <a:pt x="160" y="380"/>
                  </a:moveTo>
                  <a:cubicBezTo>
                    <a:pt x="164" y="372"/>
                    <a:pt x="164" y="371"/>
                    <a:pt x="164" y="367"/>
                  </a:cubicBezTo>
                  <a:cubicBezTo>
                    <a:pt x="164" y="364"/>
                    <a:pt x="164" y="365"/>
                    <a:pt x="160" y="357"/>
                  </a:cubicBezTo>
                  <a:cubicBezTo>
                    <a:pt x="117" y="244"/>
                    <a:pt x="74" y="130"/>
                    <a:pt x="32" y="17"/>
                  </a:cubicBezTo>
                  <a:cubicBezTo>
                    <a:pt x="27" y="4"/>
                    <a:pt x="22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7"/>
                    <a:pt x="0" y="19"/>
                    <a:pt x="2" y="27"/>
                  </a:cubicBezTo>
                  <a:cubicBezTo>
                    <a:pt x="46" y="141"/>
                    <a:pt x="90" y="254"/>
                    <a:pt x="135" y="367"/>
                  </a:cubicBezTo>
                  <a:cubicBezTo>
                    <a:pt x="90" y="481"/>
                    <a:pt x="46" y="594"/>
                    <a:pt x="2" y="708"/>
                  </a:cubicBezTo>
                  <a:cubicBezTo>
                    <a:pt x="0" y="716"/>
                    <a:pt x="0" y="718"/>
                    <a:pt x="0" y="722"/>
                  </a:cubicBezTo>
                  <a:cubicBezTo>
                    <a:pt x="0" y="731"/>
                    <a:pt x="6" y="737"/>
                    <a:pt x="15" y="737"/>
                  </a:cubicBezTo>
                  <a:cubicBezTo>
                    <a:pt x="23" y="737"/>
                    <a:pt x="27" y="729"/>
                    <a:pt x="29" y="722"/>
                  </a:cubicBezTo>
                  <a:cubicBezTo>
                    <a:pt x="73" y="608"/>
                    <a:pt x="116" y="494"/>
                    <a:pt x="160" y="3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39" name="Freeform 33"/>
            <p:cNvSpPr/>
            <p:nvPr/>
          </p:nvSpPr>
          <p:spPr>
            <a:xfrm>
              <a:off x="6167880" y="3800880"/>
              <a:ext cx="177480" cy="64080"/>
            </a:xfrm>
            <a:custGeom>
              <a:avLst/>
              <a:gdLst/>
              <a:ahLst/>
              <a:rect l="0" t="0" r="r" b="b"/>
              <a:pathLst>
                <a:path w="493" h="178">
                  <a:moveTo>
                    <a:pt x="467" y="33"/>
                  </a:moveTo>
                  <a:cubicBezTo>
                    <a:pt x="477" y="33"/>
                    <a:pt x="492" y="32"/>
                    <a:pt x="492" y="16"/>
                  </a:cubicBezTo>
                  <a:cubicBezTo>
                    <a:pt x="492" y="0"/>
                    <a:pt x="477" y="1"/>
                    <a:pt x="467" y="1"/>
                  </a:cubicBezTo>
                  <a:cubicBezTo>
                    <a:pt x="320" y="1"/>
                    <a:pt x="172" y="1"/>
                    <a:pt x="25" y="1"/>
                  </a:cubicBezTo>
                  <a:cubicBezTo>
                    <a:pt x="15" y="1"/>
                    <a:pt x="0" y="0"/>
                    <a:pt x="0" y="16"/>
                  </a:cubicBezTo>
                  <a:cubicBezTo>
                    <a:pt x="0" y="32"/>
                    <a:pt x="15" y="33"/>
                    <a:pt x="25" y="33"/>
                  </a:cubicBezTo>
                  <a:cubicBezTo>
                    <a:pt x="172" y="33"/>
                    <a:pt x="320" y="33"/>
                    <a:pt x="467" y="33"/>
                  </a:cubicBezTo>
                  <a:moveTo>
                    <a:pt x="467" y="176"/>
                  </a:moveTo>
                  <a:cubicBezTo>
                    <a:pt x="477" y="176"/>
                    <a:pt x="492" y="177"/>
                    <a:pt x="492" y="161"/>
                  </a:cubicBezTo>
                  <a:cubicBezTo>
                    <a:pt x="492" y="145"/>
                    <a:pt x="477" y="144"/>
                    <a:pt x="467" y="144"/>
                  </a:cubicBezTo>
                  <a:cubicBezTo>
                    <a:pt x="320" y="144"/>
                    <a:pt x="172" y="144"/>
                    <a:pt x="25" y="144"/>
                  </a:cubicBezTo>
                  <a:cubicBezTo>
                    <a:pt x="15" y="144"/>
                    <a:pt x="0" y="145"/>
                    <a:pt x="0" y="161"/>
                  </a:cubicBezTo>
                  <a:cubicBezTo>
                    <a:pt x="0" y="177"/>
                    <a:pt x="15" y="176"/>
                    <a:pt x="25" y="176"/>
                  </a:cubicBezTo>
                  <a:cubicBezTo>
                    <a:pt x="172" y="176"/>
                    <a:pt x="320" y="176"/>
                    <a:pt x="467" y="1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40" name="Freeform 34"/>
            <p:cNvSpPr/>
            <p:nvPr/>
          </p:nvSpPr>
          <p:spPr>
            <a:xfrm>
              <a:off x="6445080" y="3781800"/>
              <a:ext cx="103320" cy="120600"/>
            </a:xfrm>
            <a:custGeom>
              <a:avLst/>
              <a:gdLst/>
              <a:ahLst/>
              <a:rect l="0" t="0" r="r" b="b"/>
              <a:pathLst>
                <a:path w="287" h="335">
                  <a:moveTo>
                    <a:pt x="260" y="46"/>
                  </a:moveTo>
                  <a:cubicBezTo>
                    <a:pt x="250" y="46"/>
                    <a:pt x="239" y="46"/>
                    <a:pt x="229" y="56"/>
                  </a:cubicBezTo>
                  <a:cubicBezTo>
                    <a:pt x="216" y="67"/>
                    <a:pt x="216" y="80"/>
                    <a:pt x="216" y="86"/>
                  </a:cubicBezTo>
                  <a:cubicBezTo>
                    <a:pt x="216" y="103"/>
                    <a:pt x="229" y="111"/>
                    <a:pt x="244" y="111"/>
                  </a:cubicBezTo>
                  <a:cubicBezTo>
                    <a:pt x="265" y="111"/>
                    <a:pt x="284" y="92"/>
                    <a:pt x="284" y="63"/>
                  </a:cubicBezTo>
                  <a:cubicBezTo>
                    <a:pt x="284" y="27"/>
                    <a:pt x="250" y="0"/>
                    <a:pt x="197" y="0"/>
                  </a:cubicBezTo>
                  <a:cubicBezTo>
                    <a:pt x="96" y="0"/>
                    <a:pt x="0" y="105"/>
                    <a:pt x="0" y="210"/>
                  </a:cubicBezTo>
                  <a:cubicBezTo>
                    <a:pt x="0" y="275"/>
                    <a:pt x="42" y="334"/>
                    <a:pt x="119" y="334"/>
                  </a:cubicBezTo>
                  <a:cubicBezTo>
                    <a:pt x="225" y="334"/>
                    <a:pt x="286" y="256"/>
                    <a:pt x="286" y="248"/>
                  </a:cubicBezTo>
                  <a:cubicBezTo>
                    <a:pt x="286" y="243"/>
                    <a:pt x="281" y="237"/>
                    <a:pt x="277" y="237"/>
                  </a:cubicBezTo>
                  <a:cubicBezTo>
                    <a:pt x="273" y="237"/>
                    <a:pt x="273" y="239"/>
                    <a:pt x="269" y="245"/>
                  </a:cubicBezTo>
                  <a:cubicBezTo>
                    <a:pt x="210" y="317"/>
                    <a:pt x="130" y="317"/>
                    <a:pt x="119" y="317"/>
                  </a:cubicBezTo>
                  <a:cubicBezTo>
                    <a:pt x="73" y="317"/>
                    <a:pt x="54" y="281"/>
                    <a:pt x="54" y="237"/>
                  </a:cubicBezTo>
                  <a:cubicBezTo>
                    <a:pt x="54" y="208"/>
                    <a:pt x="69" y="136"/>
                    <a:pt x="94" y="90"/>
                  </a:cubicBezTo>
                  <a:cubicBezTo>
                    <a:pt x="117" y="48"/>
                    <a:pt x="157" y="17"/>
                    <a:pt x="197" y="17"/>
                  </a:cubicBezTo>
                  <a:cubicBezTo>
                    <a:pt x="223" y="17"/>
                    <a:pt x="252" y="25"/>
                    <a:pt x="260" y="4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41" name="Freeform 35"/>
            <p:cNvSpPr/>
            <p:nvPr/>
          </p:nvSpPr>
          <p:spPr>
            <a:xfrm>
              <a:off x="6568920" y="3815640"/>
              <a:ext cx="68760" cy="123840"/>
            </a:xfrm>
            <a:custGeom>
              <a:avLst/>
              <a:gdLst/>
              <a:ahLst/>
              <a:rect l="0" t="0" r="r" b="b"/>
              <a:pathLst>
                <a:path w="191" h="344">
                  <a:moveTo>
                    <a:pt x="118" y="15"/>
                  </a:moveTo>
                  <a:cubicBezTo>
                    <a:pt x="118" y="0"/>
                    <a:pt x="116" y="0"/>
                    <a:pt x="101" y="0"/>
                  </a:cubicBezTo>
                  <a:cubicBezTo>
                    <a:pt x="70" y="32"/>
                    <a:pt x="22" y="32"/>
                    <a:pt x="0" y="32"/>
                  </a:cubicBezTo>
                  <a:cubicBezTo>
                    <a:pt x="0" y="38"/>
                    <a:pt x="0" y="44"/>
                    <a:pt x="0" y="51"/>
                  </a:cubicBezTo>
                  <a:cubicBezTo>
                    <a:pt x="13" y="51"/>
                    <a:pt x="47" y="51"/>
                    <a:pt x="76" y="36"/>
                  </a:cubicBezTo>
                  <a:cubicBezTo>
                    <a:pt x="76" y="124"/>
                    <a:pt x="76" y="212"/>
                    <a:pt x="76" y="301"/>
                  </a:cubicBezTo>
                  <a:cubicBezTo>
                    <a:pt x="76" y="317"/>
                    <a:pt x="76" y="324"/>
                    <a:pt x="24" y="324"/>
                  </a:cubicBezTo>
                  <a:cubicBezTo>
                    <a:pt x="17" y="324"/>
                    <a:pt x="11" y="324"/>
                    <a:pt x="5" y="324"/>
                  </a:cubicBezTo>
                  <a:cubicBezTo>
                    <a:pt x="5" y="330"/>
                    <a:pt x="5" y="336"/>
                    <a:pt x="5" y="343"/>
                  </a:cubicBezTo>
                  <a:cubicBezTo>
                    <a:pt x="13" y="340"/>
                    <a:pt x="78" y="340"/>
                    <a:pt x="97" y="340"/>
                  </a:cubicBezTo>
                  <a:cubicBezTo>
                    <a:pt x="112" y="340"/>
                    <a:pt x="177" y="340"/>
                    <a:pt x="190" y="343"/>
                  </a:cubicBezTo>
                  <a:cubicBezTo>
                    <a:pt x="190" y="336"/>
                    <a:pt x="190" y="330"/>
                    <a:pt x="190" y="324"/>
                  </a:cubicBezTo>
                  <a:cubicBezTo>
                    <a:pt x="183" y="324"/>
                    <a:pt x="176" y="324"/>
                    <a:pt x="169" y="324"/>
                  </a:cubicBezTo>
                  <a:cubicBezTo>
                    <a:pt x="118" y="324"/>
                    <a:pt x="118" y="317"/>
                    <a:pt x="118" y="301"/>
                  </a:cubicBezTo>
                  <a:cubicBezTo>
                    <a:pt x="118" y="205"/>
                    <a:pt x="118" y="110"/>
                    <a:pt x="118" y="1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42" name="Freeform 36"/>
            <p:cNvSpPr/>
            <p:nvPr/>
          </p:nvSpPr>
          <p:spPr>
            <a:xfrm>
              <a:off x="6699960" y="3700080"/>
              <a:ext cx="11160" cy="265680"/>
            </a:xfrm>
            <a:custGeom>
              <a:avLst/>
              <a:gdLst/>
              <a:ahLst/>
              <a:rect l="0" t="0" r="r" b="b"/>
              <a:pathLst>
                <a:path w="31" h="738">
                  <a:moveTo>
                    <a:pt x="30" y="27"/>
                  </a:moveTo>
                  <a:cubicBezTo>
                    <a:pt x="30" y="15"/>
                    <a:pt x="30" y="0"/>
                    <a:pt x="15" y="0"/>
                  </a:cubicBezTo>
                  <a:cubicBezTo>
                    <a:pt x="0" y="0"/>
                    <a:pt x="0" y="15"/>
                    <a:pt x="0" y="27"/>
                  </a:cubicBezTo>
                  <a:cubicBezTo>
                    <a:pt x="0" y="255"/>
                    <a:pt x="0" y="482"/>
                    <a:pt x="0" y="710"/>
                  </a:cubicBezTo>
                  <a:cubicBezTo>
                    <a:pt x="0" y="722"/>
                    <a:pt x="0" y="737"/>
                    <a:pt x="15" y="737"/>
                  </a:cubicBezTo>
                  <a:cubicBezTo>
                    <a:pt x="30" y="737"/>
                    <a:pt x="30" y="722"/>
                    <a:pt x="30" y="710"/>
                  </a:cubicBezTo>
                  <a:cubicBezTo>
                    <a:pt x="30" y="482"/>
                    <a:pt x="30" y="255"/>
                    <a:pt x="30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43" name="Freeform 37"/>
            <p:cNvSpPr/>
            <p:nvPr/>
          </p:nvSpPr>
          <p:spPr>
            <a:xfrm>
              <a:off x="6752160" y="3718080"/>
              <a:ext cx="224640" cy="181080"/>
            </a:xfrm>
            <a:custGeom>
              <a:avLst/>
              <a:gdLst/>
              <a:ahLst/>
              <a:rect l="0" t="0" r="r" b="b"/>
              <a:pathLst>
                <a:path w="624" h="503">
                  <a:moveTo>
                    <a:pt x="537" y="57"/>
                  </a:moveTo>
                  <a:cubicBezTo>
                    <a:pt x="543" y="30"/>
                    <a:pt x="545" y="23"/>
                    <a:pt x="598" y="23"/>
                  </a:cubicBezTo>
                  <a:cubicBezTo>
                    <a:pt x="616" y="23"/>
                    <a:pt x="623" y="23"/>
                    <a:pt x="623" y="9"/>
                  </a:cubicBezTo>
                  <a:cubicBezTo>
                    <a:pt x="623" y="0"/>
                    <a:pt x="614" y="0"/>
                    <a:pt x="612" y="0"/>
                  </a:cubicBezTo>
                  <a:cubicBezTo>
                    <a:pt x="591" y="0"/>
                    <a:pt x="539" y="2"/>
                    <a:pt x="518" y="2"/>
                  </a:cubicBezTo>
                  <a:cubicBezTo>
                    <a:pt x="497" y="2"/>
                    <a:pt x="444" y="0"/>
                    <a:pt x="423" y="0"/>
                  </a:cubicBezTo>
                  <a:cubicBezTo>
                    <a:pt x="417" y="0"/>
                    <a:pt x="408" y="0"/>
                    <a:pt x="408" y="15"/>
                  </a:cubicBezTo>
                  <a:cubicBezTo>
                    <a:pt x="408" y="23"/>
                    <a:pt x="415" y="23"/>
                    <a:pt x="429" y="23"/>
                  </a:cubicBezTo>
                  <a:cubicBezTo>
                    <a:pt x="431" y="23"/>
                    <a:pt x="444" y="23"/>
                    <a:pt x="457" y="23"/>
                  </a:cubicBezTo>
                  <a:cubicBezTo>
                    <a:pt x="471" y="26"/>
                    <a:pt x="478" y="26"/>
                    <a:pt x="478" y="36"/>
                  </a:cubicBezTo>
                  <a:cubicBezTo>
                    <a:pt x="478" y="38"/>
                    <a:pt x="478" y="40"/>
                    <a:pt x="476" y="51"/>
                  </a:cubicBezTo>
                  <a:cubicBezTo>
                    <a:pt x="460" y="110"/>
                    <a:pt x="445" y="170"/>
                    <a:pt x="429" y="229"/>
                  </a:cubicBezTo>
                  <a:cubicBezTo>
                    <a:pt x="354" y="229"/>
                    <a:pt x="279" y="229"/>
                    <a:pt x="204" y="229"/>
                  </a:cubicBezTo>
                  <a:cubicBezTo>
                    <a:pt x="219" y="172"/>
                    <a:pt x="234" y="114"/>
                    <a:pt x="248" y="57"/>
                  </a:cubicBezTo>
                  <a:cubicBezTo>
                    <a:pt x="255" y="30"/>
                    <a:pt x="257" y="23"/>
                    <a:pt x="312" y="23"/>
                  </a:cubicBezTo>
                  <a:cubicBezTo>
                    <a:pt x="330" y="23"/>
                    <a:pt x="335" y="23"/>
                    <a:pt x="335" y="9"/>
                  </a:cubicBezTo>
                  <a:cubicBezTo>
                    <a:pt x="335" y="0"/>
                    <a:pt x="328" y="0"/>
                    <a:pt x="326" y="0"/>
                  </a:cubicBezTo>
                  <a:cubicBezTo>
                    <a:pt x="305" y="0"/>
                    <a:pt x="251" y="2"/>
                    <a:pt x="232" y="2"/>
                  </a:cubicBezTo>
                  <a:cubicBezTo>
                    <a:pt x="209" y="2"/>
                    <a:pt x="156" y="0"/>
                    <a:pt x="135" y="0"/>
                  </a:cubicBezTo>
                  <a:cubicBezTo>
                    <a:pt x="129" y="0"/>
                    <a:pt x="122" y="0"/>
                    <a:pt x="122" y="15"/>
                  </a:cubicBezTo>
                  <a:cubicBezTo>
                    <a:pt x="122" y="23"/>
                    <a:pt x="129" y="23"/>
                    <a:pt x="141" y="23"/>
                  </a:cubicBezTo>
                  <a:cubicBezTo>
                    <a:pt x="143" y="23"/>
                    <a:pt x="158" y="23"/>
                    <a:pt x="171" y="23"/>
                  </a:cubicBezTo>
                  <a:cubicBezTo>
                    <a:pt x="183" y="26"/>
                    <a:pt x="190" y="26"/>
                    <a:pt x="190" y="36"/>
                  </a:cubicBezTo>
                  <a:cubicBezTo>
                    <a:pt x="190" y="38"/>
                    <a:pt x="190" y="40"/>
                    <a:pt x="187" y="51"/>
                  </a:cubicBezTo>
                  <a:cubicBezTo>
                    <a:pt x="155" y="182"/>
                    <a:pt x="122" y="314"/>
                    <a:pt x="89" y="446"/>
                  </a:cubicBezTo>
                  <a:cubicBezTo>
                    <a:pt x="80" y="473"/>
                    <a:pt x="80" y="479"/>
                    <a:pt x="21" y="479"/>
                  </a:cubicBezTo>
                  <a:cubicBezTo>
                    <a:pt x="7" y="479"/>
                    <a:pt x="0" y="479"/>
                    <a:pt x="0" y="494"/>
                  </a:cubicBezTo>
                  <a:cubicBezTo>
                    <a:pt x="0" y="502"/>
                    <a:pt x="7" y="499"/>
                    <a:pt x="11" y="502"/>
                  </a:cubicBezTo>
                  <a:cubicBezTo>
                    <a:pt x="32" y="502"/>
                    <a:pt x="84" y="500"/>
                    <a:pt x="105" y="500"/>
                  </a:cubicBezTo>
                  <a:cubicBezTo>
                    <a:pt x="120" y="500"/>
                    <a:pt x="137" y="500"/>
                    <a:pt x="152" y="500"/>
                  </a:cubicBezTo>
                  <a:cubicBezTo>
                    <a:pt x="169" y="500"/>
                    <a:pt x="185" y="502"/>
                    <a:pt x="200" y="502"/>
                  </a:cubicBezTo>
                  <a:cubicBezTo>
                    <a:pt x="206" y="502"/>
                    <a:pt x="215" y="502"/>
                    <a:pt x="215" y="488"/>
                  </a:cubicBezTo>
                  <a:cubicBezTo>
                    <a:pt x="215" y="479"/>
                    <a:pt x="209" y="479"/>
                    <a:pt x="194" y="479"/>
                  </a:cubicBezTo>
                  <a:cubicBezTo>
                    <a:pt x="166" y="479"/>
                    <a:pt x="148" y="479"/>
                    <a:pt x="148" y="467"/>
                  </a:cubicBezTo>
                  <a:cubicBezTo>
                    <a:pt x="148" y="462"/>
                    <a:pt x="148" y="458"/>
                    <a:pt x="150" y="454"/>
                  </a:cubicBezTo>
                  <a:cubicBezTo>
                    <a:pt x="166" y="387"/>
                    <a:pt x="182" y="320"/>
                    <a:pt x="198" y="252"/>
                  </a:cubicBezTo>
                  <a:cubicBezTo>
                    <a:pt x="274" y="252"/>
                    <a:pt x="349" y="252"/>
                    <a:pt x="425" y="252"/>
                  </a:cubicBezTo>
                  <a:cubicBezTo>
                    <a:pt x="394" y="374"/>
                    <a:pt x="377" y="443"/>
                    <a:pt x="373" y="456"/>
                  </a:cubicBezTo>
                  <a:cubicBezTo>
                    <a:pt x="366" y="479"/>
                    <a:pt x="352" y="479"/>
                    <a:pt x="305" y="479"/>
                  </a:cubicBezTo>
                  <a:cubicBezTo>
                    <a:pt x="295" y="479"/>
                    <a:pt x="288" y="479"/>
                    <a:pt x="288" y="494"/>
                  </a:cubicBezTo>
                  <a:cubicBezTo>
                    <a:pt x="288" y="502"/>
                    <a:pt x="297" y="502"/>
                    <a:pt x="299" y="502"/>
                  </a:cubicBezTo>
                  <a:cubicBezTo>
                    <a:pt x="320" y="502"/>
                    <a:pt x="373" y="500"/>
                    <a:pt x="394" y="500"/>
                  </a:cubicBezTo>
                  <a:cubicBezTo>
                    <a:pt x="408" y="500"/>
                    <a:pt x="425" y="500"/>
                    <a:pt x="440" y="500"/>
                  </a:cubicBezTo>
                  <a:cubicBezTo>
                    <a:pt x="457" y="500"/>
                    <a:pt x="471" y="502"/>
                    <a:pt x="488" y="502"/>
                  </a:cubicBezTo>
                  <a:cubicBezTo>
                    <a:pt x="494" y="502"/>
                    <a:pt x="503" y="502"/>
                    <a:pt x="503" y="488"/>
                  </a:cubicBezTo>
                  <a:cubicBezTo>
                    <a:pt x="503" y="479"/>
                    <a:pt x="497" y="479"/>
                    <a:pt x="482" y="479"/>
                  </a:cubicBezTo>
                  <a:cubicBezTo>
                    <a:pt x="455" y="479"/>
                    <a:pt x="434" y="479"/>
                    <a:pt x="434" y="467"/>
                  </a:cubicBezTo>
                  <a:cubicBezTo>
                    <a:pt x="434" y="462"/>
                    <a:pt x="436" y="458"/>
                    <a:pt x="436" y="454"/>
                  </a:cubicBezTo>
                  <a:cubicBezTo>
                    <a:pt x="469" y="322"/>
                    <a:pt x="503" y="189"/>
                    <a:pt x="537" y="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44" name="Freeform 38"/>
            <p:cNvSpPr/>
            <p:nvPr/>
          </p:nvSpPr>
          <p:spPr>
            <a:xfrm>
              <a:off x="6999840" y="3718080"/>
              <a:ext cx="189720" cy="187200"/>
            </a:xfrm>
            <a:custGeom>
              <a:avLst/>
              <a:gdLst/>
              <a:ahLst/>
              <a:rect l="0" t="0" r="r" b="b"/>
              <a:pathLst>
                <a:path w="527" h="520">
                  <a:moveTo>
                    <a:pt x="423" y="84"/>
                  </a:moveTo>
                  <a:cubicBezTo>
                    <a:pt x="458" y="26"/>
                    <a:pt x="490" y="23"/>
                    <a:pt x="517" y="23"/>
                  </a:cubicBezTo>
                  <a:cubicBezTo>
                    <a:pt x="526" y="21"/>
                    <a:pt x="523" y="14"/>
                    <a:pt x="526" y="9"/>
                  </a:cubicBezTo>
                  <a:cubicBezTo>
                    <a:pt x="526" y="2"/>
                    <a:pt x="524" y="0"/>
                    <a:pt x="517" y="0"/>
                  </a:cubicBezTo>
                  <a:cubicBezTo>
                    <a:pt x="498" y="0"/>
                    <a:pt x="475" y="2"/>
                    <a:pt x="456" y="2"/>
                  </a:cubicBezTo>
                  <a:cubicBezTo>
                    <a:pt x="431" y="2"/>
                    <a:pt x="406" y="0"/>
                    <a:pt x="383" y="0"/>
                  </a:cubicBezTo>
                  <a:cubicBezTo>
                    <a:pt x="378" y="0"/>
                    <a:pt x="370" y="0"/>
                    <a:pt x="370" y="13"/>
                  </a:cubicBezTo>
                  <a:cubicBezTo>
                    <a:pt x="370" y="21"/>
                    <a:pt x="376" y="23"/>
                    <a:pt x="381" y="23"/>
                  </a:cubicBezTo>
                  <a:cubicBezTo>
                    <a:pt x="402" y="23"/>
                    <a:pt x="414" y="32"/>
                    <a:pt x="414" y="47"/>
                  </a:cubicBezTo>
                  <a:cubicBezTo>
                    <a:pt x="414" y="57"/>
                    <a:pt x="407" y="65"/>
                    <a:pt x="404" y="74"/>
                  </a:cubicBezTo>
                  <a:cubicBezTo>
                    <a:pt x="328" y="194"/>
                    <a:pt x="252" y="315"/>
                    <a:pt x="177" y="435"/>
                  </a:cubicBezTo>
                  <a:cubicBezTo>
                    <a:pt x="160" y="305"/>
                    <a:pt x="143" y="175"/>
                    <a:pt x="126" y="44"/>
                  </a:cubicBezTo>
                  <a:cubicBezTo>
                    <a:pt x="126" y="32"/>
                    <a:pt x="143" y="23"/>
                    <a:pt x="179" y="23"/>
                  </a:cubicBezTo>
                  <a:cubicBezTo>
                    <a:pt x="187" y="23"/>
                    <a:pt x="195" y="23"/>
                    <a:pt x="195" y="9"/>
                  </a:cubicBezTo>
                  <a:cubicBezTo>
                    <a:pt x="195" y="0"/>
                    <a:pt x="191" y="0"/>
                    <a:pt x="185" y="0"/>
                  </a:cubicBezTo>
                  <a:cubicBezTo>
                    <a:pt x="156" y="0"/>
                    <a:pt x="124" y="2"/>
                    <a:pt x="95" y="2"/>
                  </a:cubicBezTo>
                  <a:cubicBezTo>
                    <a:pt x="82" y="2"/>
                    <a:pt x="68" y="0"/>
                    <a:pt x="55" y="0"/>
                  </a:cubicBezTo>
                  <a:cubicBezTo>
                    <a:pt x="41" y="0"/>
                    <a:pt x="27" y="0"/>
                    <a:pt x="15" y="0"/>
                  </a:cubicBezTo>
                  <a:cubicBezTo>
                    <a:pt x="8" y="0"/>
                    <a:pt x="0" y="0"/>
                    <a:pt x="0" y="13"/>
                  </a:cubicBezTo>
                  <a:cubicBezTo>
                    <a:pt x="0" y="23"/>
                    <a:pt x="6" y="23"/>
                    <a:pt x="19" y="23"/>
                  </a:cubicBezTo>
                  <a:cubicBezTo>
                    <a:pt x="59" y="23"/>
                    <a:pt x="61" y="30"/>
                    <a:pt x="63" y="47"/>
                  </a:cubicBezTo>
                  <a:cubicBezTo>
                    <a:pt x="82" y="198"/>
                    <a:pt x="101" y="350"/>
                    <a:pt x="120" y="502"/>
                  </a:cubicBezTo>
                  <a:cubicBezTo>
                    <a:pt x="124" y="517"/>
                    <a:pt x="126" y="519"/>
                    <a:pt x="137" y="519"/>
                  </a:cubicBezTo>
                  <a:cubicBezTo>
                    <a:pt x="147" y="519"/>
                    <a:pt x="151" y="515"/>
                    <a:pt x="156" y="506"/>
                  </a:cubicBezTo>
                  <a:cubicBezTo>
                    <a:pt x="245" y="366"/>
                    <a:pt x="334" y="225"/>
                    <a:pt x="423" y="8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45" name="Freeform 39"/>
            <p:cNvSpPr/>
            <p:nvPr/>
          </p:nvSpPr>
          <p:spPr>
            <a:xfrm>
              <a:off x="7214040" y="3700080"/>
              <a:ext cx="59400" cy="265680"/>
            </a:xfrm>
            <a:custGeom>
              <a:avLst/>
              <a:gdLst/>
              <a:ahLst/>
              <a:rect l="0" t="0" r="r" b="b"/>
              <a:pathLst>
                <a:path w="165" h="738">
                  <a:moveTo>
                    <a:pt x="160" y="380"/>
                  </a:moveTo>
                  <a:cubicBezTo>
                    <a:pt x="164" y="372"/>
                    <a:pt x="164" y="371"/>
                    <a:pt x="164" y="367"/>
                  </a:cubicBezTo>
                  <a:cubicBezTo>
                    <a:pt x="164" y="364"/>
                    <a:pt x="164" y="365"/>
                    <a:pt x="160" y="357"/>
                  </a:cubicBezTo>
                  <a:cubicBezTo>
                    <a:pt x="117" y="244"/>
                    <a:pt x="74" y="130"/>
                    <a:pt x="32" y="17"/>
                  </a:cubicBezTo>
                  <a:cubicBezTo>
                    <a:pt x="27" y="4"/>
                    <a:pt x="22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7"/>
                    <a:pt x="0" y="19"/>
                    <a:pt x="2" y="27"/>
                  </a:cubicBezTo>
                  <a:cubicBezTo>
                    <a:pt x="46" y="141"/>
                    <a:pt x="89" y="254"/>
                    <a:pt x="132" y="367"/>
                  </a:cubicBezTo>
                  <a:cubicBezTo>
                    <a:pt x="89" y="481"/>
                    <a:pt x="46" y="594"/>
                    <a:pt x="2" y="708"/>
                  </a:cubicBezTo>
                  <a:cubicBezTo>
                    <a:pt x="0" y="716"/>
                    <a:pt x="0" y="718"/>
                    <a:pt x="0" y="722"/>
                  </a:cubicBezTo>
                  <a:cubicBezTo>
                    <a:pt x="0" y="731"/>
                    <a:pt x="6" y="737"/>
                    <a:pt x="15" y="737"/>
                  </a:cubicBezTo>
                  <a:cubicBezTo>
                    <a:pt x="23" y="737"/>
                    <a:pt x="27" y="729"/>
                    <a:pt x="29" y="722"/>
                  </a:cubicBezTo>
                  <a:cubicBezTo>
                    <a:pt x="73" y="608"/>
                    <a:pt x="116" y="494"/>
                    <a:pt x="160" y="3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46" name="Freeform 40"/>
            <p:cNvSpPr/>
            <p:nvPr/>
          </p:nvSpPr>
          <p:spPr>
            <a:xfrm>
              <a:off x="7376760" y="3744720"/>
              <a:ext cx="176760" cy="176400"/>
            </a:xfrm>
            <a:custGeom>
              <a:avLst/>
              <a:gdLst/>
              <a:ahLst/>
              <a:rect l="0" t="0" r="r" b="b"/>
              <a:pathLst>
                <a:path w="491" h="490">
                  <a:moveTo>
                    <a:pt x="261" y="260"/>
                  </a:moveTo>
                  <a:cubicBezTo>
                    <a:pt x="330" y="260"/>
                    <a:pt x="398" y="260"/>
                    <a:pt x="467" y="260"/>
                  </a:cubicBezTo>
                  <a:cubicBezTo>
                    <a:pt x="477" y="260"/>
                    <a:pt x="490" y="259"/>
                    <a:pt x="490" y="243"/>
                  </a:cubicBezTo>
                  <a:cubicBezTo>
                    <a:pt x="490" y="228"/>
                    <a:pt x="477" y="229"/>
                    <a:pt x="467" y="229"/>
                  </a:cubicBezTo>
                  <a:cubicBezTo>
                    <a:pt x="398" y="229"/>
                    <a:pt x="330" y="229"/>
                    <a:pt x="261" y="229"/>
                  </a:cubicBezTo>
                  <a:cubicBezTo>
                    <a:pt x="261" y="160"/>
                    <a:pt x="261" y="92"/>
                    <a:pt x="261" y="23"/>
                  </a:cubicBezTo>
                  <a:cubicBezTo>
                    <a:pt x="261" y="12"/>
                    <a:pt x="261" y="0"/>
                    <a:pt x="246" y="0"/>
                  </a:cubicBezTo>
                  <a:cubicBezTo>
                    <a:pt x="231" y="0"/>
                    <a:pt x="231" y="12"/>
                    <a:pt x="231" y="23"/>
                  </a:cubicBezTo>
                  <a:cubicBezTo>
                    <a:pt x="231" y="92"/>
                    <a:pt x="231" y="160"/>
                    <a:pt x="231" y="229"/>
                  </a:cubicBezTo>
                  <a:cubicBezTo>
                    <a:pt x="162" y="229"/>
                    <a:pt x="93" y="229"/>
                    <a:pt x="23" y="229"/>
                  </a:cubicBezTo>
                  <a:cubicBezTo>
                    <a:pt x="13" y="229"/>
                    <a:pt x="0" y="228"/>
                    <a:pt x="0" y="243"/>
                  </a:cubicBezTo>
                  <a:cubicBezTo>
                    <a:pt x="0" y="259"/>
                    <a:pt x="13" y="260"/>
                    <a:pt x="23" y="260"/>
                  </a:cubicBezTo>
                  <a:cubicBezTo>
                    <a:pt x="93" y="260"/>
                    <a:pt x="162" y="260"/>
                    <a:pt x="231" y="260"/>
                  </a:cubicBezTo>
                  <a:cubicBezTo>
                    <a:pt x="231" y="329"/>
                    <a:pt x="231" y="397"/>
                    <a:pt x="231" y="466"/>
                  </a:cubicBezTo>
                  <a:cubicBezTo>
                    <a:pt x="231" y="477"/>
                    <a:pt x="231" y="489"/>
                    <a:pt x="246" y="489"/>
                  </a:cubicBezTo>
                  <a:cubicBezTo>
                    <a:pt x="261" y="489"/>
                    <a:pt x="261" y="477"/>
                    <a:pt x="261" y="466"/>
                  </a:cubicBezTo>
                  <a:cubicBezTo>
                    <a:pt x="261" y="397"/>
                    <a:pt x="261" y="329"/>
                    <a:pt x="261" y="2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47" name="Freeform 41"/>
            <p:cNvSpPr/>
            <p:nvPr/>
          </p:nvSpPr>
          <p:spPr>
            <a:xfrm>
              <a:off x="7638840" y="3781800"/>
              <a:ext cx="103320" cy="120600"/>
            </a:xfrm>
            <a:custGeom>
              <a:avLst/>
              <a:gdLst/>
              <a:ahLst/>
              <a:rect l="0" t="0" r="r" b="b"/>
              <a:pathLst>
                <a:path w="287" h="335">
                  <a:moveTo>
                    <a:pt x="260" y="46"/>
                  </a:moveTo>
                  <a:cubicBezTo>
                    <a:pt x="250" y="46"/>
                    <a:pt x="239" y="46"/>
                    <a:pt x="229" y="56"/>
                  </a:cubicBezTo>
                  <a:cubicBezTo>
                    <a:pt x="216" y="67"/>
                    <a:pt x="216" y="80"/>
                    <a:pt x="216" y="86"/>
                  </a:cubicBezTo>
                  <a:cubicBezTo>
                    <a:pt x="216" y="103"/>
                    <a:pt x="229" y="111"/>
                    <a:pt x="244" y="111"/>
                  </a:cubicBezTo>
                  <a:cubicBezTo>
                    <a:pt x="265" y="111"/>
                    <a:pt x="283" y="92"/>
                    <a:pt x="283" y="63"/>
                  </a:cubicBezTo>
                  <a:cubicBezTo>
                    <a:pt x="283" y="27"/>
                    <a:pt x="250" y="0"/>
                    <a:pt x="197" y="0"/>
                  </a:cubicBezTo>
                  <a:cubicBezTo>
                    <a:pt x="96" y="0"/>
                    <a:pt x="0" y="105"/>
                    <a:pt x="0" y="210"/>
                  </a:cubicBezTo>
                  <a:cubicBezTo>
                    <a:pt x="0" y="275"/>
                    <a:pt x="42" y="334"/>
                    <a:pt x="119" y="334"/>
                  </a:cubicBezTo>
                  <a:cubicBezTo>
                    <a:pt x="225" y="334"/>
                    <a:pt x="286" y="256"/>
                    <a:pt x="286" y="248"/>
                  </a:cubicBezTo>
                  <a:cubicBezTo>
                    <a:pt x="286" y="243"/>
                    <a:pt x="281" y="237"/>
                    <a:pt x="277" y="237"/>
                  </a:cubicBezTo>
                  <a:cubicBezTo>
                    <a:pt x="273" y="237"/>
                    <a:pt x="273" y="239"/>
                    <a:pt x="269" y="245"/>
                  </a:cubicBezTo>
                  <a:cubicBezTo>
                    <a:pt x="210" y="317"/>
                    <a:pt x="128" y="317"/>
                    <a:pt x="119" y="317"/>
                  </a:cubicBezTo>
                  <a:cubicBezTo>
                    <a:pt x="73" y="317"/>
                    <a:pt x="54" y="281"/>
                    <a:pt x="54" y="237"/>
                  </a:cubicBezTo>
                  <a:cubicBezTo>
                    <a:pt x="54" y="208"/>
                    <a:pt x="69" y="136"/>
                    <a:pt x="94" y="90"/>
                  </a:cubicBezTo>
                  <a:cubicBezTo>
                    <a:pt x="117" y="48"/>
                    <a:pt x="157" y="17"/>
                    <a:pt x="197" y="17"/>
                  </a:cubicBezTo>
                  <a:cubicBezTo>
                    <a:pt x="223" y="17"/>
                    <a:pt x="250" y="25"/>
                    <a:pt x="260" y="4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48" name="Freeform 42"/>
            <p:cNvSpPr/>
            <p:nvPr/>
          </p:nvSpPr>
          <p:spPr>
            <a:xfrm>
              <a:off x="7754400" y="3815640"/>
              <a:ext cx="82080" cy="123840"/>
            </a:xfrm>
            <a:custGeom>
              <a:avLst/>
              <a:gdLst/>
              <a:ahLst/>
              <a:rect l="0" t="0" r="r" b="b"/>
              <a:pathLst>
                <a:path w="228" h="344">
                  <a:moveTo>
                    <a:pt x="227" y="248"/>
                  </a:moveTo>
                  <a:cubicBezTo>
                    <a:pt x="222" y="248"/>
                    <a:pt x="216" y="248"/>
                    <a:pt x="211" y="248"/>
                  </a:cubicBezTo>
                  <a:cubicBezTo>
                    <a:pt x="209" y="259"/>
                    <a:pt x="204" y="290"/>
                    <a:pt x="198" y="294"/>
                  </a:cubicBezTo>
                  <a:cubicBezTo>
                    <a:pt x="194" y="298"/>
                    <a:pt x="154" y="298"/>
                    <a:pt x="145" y="298"/>
                  </a:cubicBezTo>
                  <a:cubicBezTo>
                    <a:pt x="114" y="298"/>
                    <a:pt x="82" y="298"/>
                    <a:pt x="51" y="298"/>
                  </a:cubicBezTo>
                  <a:cubicBezTo>
                    <a:pt x="105" y="250"/>
                    <a:pt x="124" y="235"/>
                    <a:pt x="154" y="212"/>
                  </a:cubicBezTo>
                  <a:cubicBezTo>
                    <a:pt x="194" y="181"/>
                    <a:pt x="227" y="149"/>
                    <a:pt x="227" y="101"/>
                  </a:cubicBezTo>
                  <a:cubicBezTo>
                    <a:pt x="227" y="38"/>
                    <a:pt x="173" y="0"/>
                    <a:pt x="108" y="0"/>
                  </a:cubicBezTo>
                  <a:cubicBezTo>
                    <a:pt x="42" y="0"/>
                    <a:pt x="0" y="44"/>
                    <a:pt x="0" y="93"/>
                  </a:cubicBezTo>
                  <a:cubicBezTo>
                    <a:pt x="0" y="118"/>
                    <a:pt x="21" y="120"/>
                    <a:pt x="28" y="120"/>
                  </a:cubicBezTo>
                  <a:cubicBezTo>
                    <a:pt x="40" y="120"/>
                    <a:pt x="55" y="112"/>
                    <a:pt x="55" y="93"/>
                  </a:cubicBezTo>
                  <a:cubicBezTo>
                    <a:pt x="55" y="84"/>
                    <a:pt x="51" y="65"/>
                    <a:pt x="23" y="65"/>
                  </a:cubicBezTo>
                  <a:cubicBezTo>
                    <a:pt x="40" y="30"/>
                    <a:pt x="76" y="19"/>
                    <a:pt x="99" y="19"/>
                  </a:cubicBezTo>
                  <a:cubicBezTo>
                    <a:pt x="152" y="19"/>
                    <a:pt x="179" y="59"/>
                    <a:pt x="179" y="101"/>
                  </a:cubicBezTo>
                  <a:cubicBezTo>
                    <a:pt x="179" y="145"/>
                    <a:pt x="145" y="181"/>
                    <a:pt x="131" y="200"/>
                  </a:cubicBezTo>
                  <a:cubicBezTo>
                    <a:pt x="89" y="240"/>
                    <a:pt x="47" y="281"/>
                    <a:pt x="5" y="322"/>
                  </a:cubicBezTo>
                  <a:cubicBezTo>
                    <a:pt x="0" y="326"/>
                    <a:pt x="0" y="328"/>
                    <a:pt x="0" y="343"/>
                  </a:cubicBezTo>
                  <a:cubicBezTo>
                    <a:pt x="71" y="343"/>
                    <a:pt x="142" y="343"/>
                    <a:pt x="213" y="343"/>
                  </a:cubicBezTo>
                  <a:cubicBezTo>
                    <a:pt x="218" y="311"/>
                    <a:pt x="223" y="280"/>
                    <a:pt x="227" y="24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49" name="Freeform 43"/>
            <p:cNvSpPr/>
            <p:nvPr/>
          </p:nvSpPr>
          <p:spPr>
            <a:xfrm>
              <a:off x="7893720" y="3700080"/>
              <a:ext cx="11160" cy="265680"/>
            </a:xfrm>
            <a:custGeom>
              <a:avLst/>
              <a:gdLst/>
              <a:ahLst/>
              <a:rect l="0" t="0" r="r" b="b"/>
              <a:pathLst>
                <a:path w="31" h="738">
                  <a:moveTo>
                    <a:pt x="30" y="27"/>
                  </a:moveTo>
                  <a:cubicBezTo>
                    <a:pt x="30" y="15"/>
                    <a:pt x="30" y="0"/>
                    <a:pt x="15" y="0"/>
                  </a:cubicBezTo>
                  <a:cubicBezTo>
                    <a:pt x="0" y="0"/>
                    <a:pt x="0" y="15"/>
                    <a:pt x="0" y="27"/>
                  </a:cubicBezTo>
                  <a:cubicBezTo>
                    <a:pt x="0" y="255"/>
                    <a:pt x="0" y="482"/>
                    <a:pt x="0" y="710"/>
                  </a:cubicBezTo>
                  <a:cubicBezTo>
                    <a:pt x="0" y="722"/>
                    <a:pt x="0" y="737"/>
                    <a:pt x="15" y="737"/>
                  </a:cubicBezTo>
                  <a:cubicBezTo>
                    <a:pt x="30" y="737"/>
                    <a:pt x="30" y="722"/>
                    <a:pt x="30" y="710"/>
                  </a:cubicBezTo>
                  <a:cubicBezTo>
                    <a:pt x="30" y="482"/>
                    <a:pt x="30" y="255"/>
                    <a:pt x="30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50" name="Freeform 44"/>
            <p:cNvSpPr/>
            <p:nvPr/>
          </p:nvSpPr>
          <p:spPr>
            <a:xfrm>
              <a:off x="7950600" y="3718080"/>
              <a:ext cx="190440" cy="187200"/>
            </a:xfrm>
            <a:custGeom>
              <a:avLst/>
              <a:gdLst/>
              <a:ahLst/>
              <a:rect l="0" t="0" r="r" b="b"/>
              <a:pathLst>
                <a:path w="529" h="520">
                  <a:moveTo>
                    <a:pt x="423" y="84"/>
                  </a:moveTo>
                  <a:cubicBezTo>
                    <a:pt x="458" y="26"/>
                    <a:pt x="490" y="23"/>
                    <a:pt x="517" y="23"/>
                  </a:cubicBezTo>
                  <a:cubicBezTo>
                    <a:pt x="526" y="21"/>
                    <a:pt x="524" y="14"/>
                    <a:pt x="528" y="9"/>
                  </a:cubicBezTo>
                  <a:cubicBezTo>
                    <a:pt x="528" y="2"/>
                    <a:pt x="524" y="0"/>
                    <a:pt x="517" y="0"/>
                  </a:cubicBezTo>
                  <a:cubicBezTo>
                    <a:pt x="498" y="0"/>
                    <a:pt x="477" y="2"/>
                    <a:pt x="456" y="2"/>
                  </a:cubicBezTo>
                  <a:cubicBezTo>
                    <a:pt x="433" y="2"/>
                    <a:pt x="408" y="0"/>
                    <a:pt x="385" y="0"/>
                  </a:cubicBezTo>
                  <a:cubicBezTo>
                    <a:pt x="378" y="0"/>
                    <a:pt x="370" y="0"/>
                    <a:pt x="370" y="13"/>
                  </a:cubicBezTo>
                  <a:cubicBezTo>
                    <a:pt x="370" y="21"/>
                    <a:pt x="376" y="23"/>
                    <a:pt x="381" y="23"/>
                  </a:cubicBezTo>
                  <a:cubicBezTo>
                    <a:pt x="402" y="23"/>
                    <a:pt x="416" y="32"/>
                    <a:pt x="416" y="47"/>
                  </a:cubicBezTo>
                  <a:cubicBezTo>
                    <a:pt x="416" y="57"/>
                    <a:pt x="408" y="65"/>
                    <a:pt x="404" y="74"/>
                  </a:cubicBezTo>
                  <a:cubicBezTo>
                    <a:pt x="328" y="194"/>
                    <a:pt x="252" y="315"/>
                    <a:pt x="177" y="435"/>
                  </a:cubicBezTo>
                  <a:cubicBezTo>
                    <a:pt x="160" y="305"/>
                    <a:pt x="144" y="175"/>
                    <a:pt x="128" y="44"/>
                  </a:cubicBezTo>
                  <a:cubicBezTo>
                    <a:pt x="128" y="32"/>
                    <a:pt x="145" y="23"/>
                    <a:pt x="179" y="23"/>
                  </a:cubicBezTo>
                  <a:cubicBezTo>
                    <a:pt x="189" y="23"/>
                    <a:pt x="198" y="23"/>
                    <a:pt x="198" y="9"/>
                  </a:cubicBezTo>
                  <a:cubicBezTo>
                    <a:pt x="198" y="0"/>
                    <a:pt x="191" y="0"/>
                    <a:pt x="187" y="0"/>
                  </a:cubicBezTo>
                  <a:cubicBezTo>
                    <a:pt x="158" y="0"/>
                    <a:pt x="126" y="2"/>
                    <a:pt x="95" y="2"/>
                  </a:cubicBezTo>
                  <a:cubicBezTo>
                    <a:pt x="82" y="2"/>
                    <a:pt x="68" y="0"/>
                    <a:pt x="55" y="0"/>
                  </a:cubicBezTo>
                  <a:cubicBezTo>
                    <a:pt x="41" y="0"/>
                    <a:pt x="27" y="0"/>
                    <a:pt x="15" y="0"/>
                  </a:cubicBezTo>
                  <a:cubicBezTo>
                    <a:pt x="8" y="0"/>
                    <a:pt x="0" y="0"/>
                    <a:pt x="0" y="13"/>
                  </a:cubicBezTo>
                  <a:cubicBezTo>
                    <a:pt x="0" y="23"/>
                    <a:pt x="6" y="23"/>
                    <a:pt x="19" y="23"/>
                  </a:cubicBezTo>
                  <a:cubicBezTo>
                    <a:pt x="61" y="23"/>
                    <a:pt x="61" y="30"/>
                    <a:pt x="63" y="47"/>
                  </a:cubicBezTo>
                  <a:cubicBezTo>
                    <a:pt x="83" y="198"/>
                    <a:pt x="102" y="350"/>
                    <a:pt x="122" y="502"/>
                  </a:cubicBezTo>
                  <a:cubicBezTo>
                    <a:pt x="124" y="517"/>
                    <a:pt x="126" y="519"/>
                    <a:pt x="137" y="519"/>
                  </a:cubicBezTo>
                  <a:cubicBezTo>
                    <a:pt x="147" y="519"/>
                    <a:pt x="151" y="515"/>
                    <a:pt x="158" y="506"/>
                  </a:cubicBezTo>
                  <a:cubicBezTo>
                    <a:pt x="246" y="366"/>
                    <a:pt x="334" y="225"/>
                    <a:pt x="423" y="8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51" name="Freeform 45"/>
            <p:cNvSpPr/>
            <p:nvPr/>
          </p:nvSpPr>
          <p:spPr>
            <a:xfrm>
              <a:off x="8160120" y="3718080"/>
              <a:ext cx="224640" cy="181080"/>
            </a:xfrm>
            <a:custGeom>
              <a:avLst/>
              <a:gdLst/>
              <a:ahLst/>
              <a:rect l="0" t="0" r="r" b="b"/>
              <a:pathLst>
                <a:path w="624" h="503">
                  <a:moveTo>
                    <a:pt x="537" y="57"/>
                  </a:moveTo>
                  <a:cubicBezTo>
                    <a:pt x="543" y="30"/>
                    <a:pt x="543" y="23"/>
                    <a:pt x="598" y="23"/>
                  </a:cubicBezTo>
                  <a:cubicBezTo>
                    <a:pt x="617" y="23"/>
                    <a:pt x="623" y="23"/>
                    <a:pt x="623" y="9"/>
                  </a:cubicBezTo>
                  <a:cubicBezTo>
                    <a:pt x="623" y="0"/>
                    <a:pt x="614" y="0"/>
                    <a:pt x="612" y="0"/>
                  </a:cubicBezTo>
                  <a:cubicBezTo>
                    <a:pt x="591" y="0"/>
                    <a:pt x="539" y="2"/>
                    <a:pt x="518" y="2"/>
                  </a:cubicBezTo>
                  <a:cubicBezTo>
                    <a:pt x="497" y="2"/>
                    <a:pt x="444" y="0"/>
                    <a:pt x="423" y="0"/>
                  </a:cubicBezTo>
                  <a:cubicBezTo>
                    <a:pt x="417" y="0"/>
                    <a:pt x="408" y="0"/>
                    <a:pt x="408" y="15"/>
                  </a:cubicBezTo>
                  <a:cubicBezTo>
                    <a:pt x="408" y="23"/>
                    <a:pt x="415" y="23"/>
                    <a:pt x="429" y="23"/>
                  </a:cubicBezTo>
                  <a:cubicBezTo>
                    <a:pt x="431" y="23"/>
                    <a:pt x="444" y="23"/>
                    <a:pt x="457" y="23"/>
                  </a:cubicBezTo>
                  <a:cubicBezTo>
                    <a:pt x="471" y="26"/>
                    <a:pt x="478" y="26"/>
                    <a:pt x="478" y="36"/>
                  </a:cubicBezTo>
                  <a:cubicBezTo>
                    <a:pt x="478" y="38"/>
                    <a:pt x="476" y="40"/>
                    <a:pt x="474" y="51"/>
                  </a:cubicBezTo>
                  <a:cubicBezTo>
                    <a:pt x="459" y="110"/>
                    <a:pt x="444" y="170"/>
                    <a:pt x="429" y="229"/>
                  </a:cubicBezTo>
                  <a:cubicBezTo>
                    <a:pt x="354" y="229"/>
                    <a:pt x="279" y="229"/>
                    <a:pt x="204" y="229"/>
                  </a:cubicBezTo>
                  <a:cubicBezTo>
                    <a:pt x="219" y="172"/>
                    <a:pt x="234" y="114"/>
                    <a:pt x="249" y="57"/>
                  </a:cubicBezTo>
                  <a:cubicBezTo>
                    <a:pt x="255" y="30"/>
                    <a:pt x="257" y="23"/>
                    <a:pt x="310" y="23"/>
                  </a:cubicBezTo>
                  <a:cubicBezTo>
                    <a:pt x="331" y="23"/>
                    <a:pt x="335" y="23"/>
                    <a:pt x="335" y="9"/>
                  </a:cubicBezTo>
                  <a:cubicBezTo>
                    <a:pt x="335" y="0"/>
                    <a:pt x="328" y="0"/>
                    <a:pt x="324" y="0"/>
                  </a:cubicBezTo>
                  <a:cubicBezTo>
                    <a:pt x="305" y="0"/>
                    <a:pt x="251" y="2"/>
                    <a:pt x="230" y="2"/>
                  </a:cubicBezTo>
                  <a:cubicBezTo>
                    <a:pt x="209" y="2"/>
                    <a:pt x="156" y="0"/>
                    <a:pt x="135" y="0"/>
                  </a:cubicBezTo>
                  <a:cubicBezTo>
                    <a:pt x="129" y="0"/>
                    <a:pt x="120" y="0"/>
                    <a:pt x="120" y="15"/>
                  </a:cubicBezTo>
                  <a:cubicBezTo>
                    <a:pt x="120" y="23"/>
                    <a:pt x="129" y="23"/>
                    <a:pt x="141" y="23"/>
                  </a:cubicBezTo>
                  <a:cubicBezTo>
                    <a:pt x="143" y="23"/>
                    <a:pt x="158" y="23"/>
                    <a:pt x="171" y="23"/>
                  </a:cubicBezTo>
                  <a:cubicBezTo>
                    <a:pt x="183" y="26"/>
                    <a:pt x="190" y="26"/>
                    <a:pt x="190" y="36"/>
                  </a:cubicBezTo>
                  <a:cubicBezTo>
                    <a:pt x="190" y="38"/>
                    <a:pt x="190" y="40"/>
                    <a:pt x="188" y="51"/>
                  </a:cubicBezTo>
                  <a:cubicBezTo>
                    <a:pt x="155" y="182"/>
                    <a:pt x="122" y="314"/>
                    <a:pt x="89" y="446"/>
                  </a:cubicBezTo>
                  <a:cubicBezTo>
                    <a:pt x="80" y="473"/>
                    <a:pt x="78" y="479"/>
                    <a:pt x="21" y="479"/>
                  </a:cubicBezTo>
                  <a:cubicBezTo>
                    <a:pt x="7" y="479"/>
                    <a:pt x="0" y="479"/>
                    <a:pt x="0" y="494"/>
                  </a:cubicBezTo>
                  <a:cubicBezTo>
                    <a:pt x="0" y="502"/>
                    <a:pt x="9" y="502"/>
                    <a:pt x="11" y="502"/>
                  </a:cubicBezTo>
                  <a:cubicBezTo>
                    <a:pt x="32" y="502"/>
                    <a:pt x="85" y="500"/>
                    <a:pt x="106" y="500"/>
                  </a:cubicBezTo>
                  <a:cubicBezTo>
                    <a:pt x="120" y="500"/>
                    <a:pt x="137" y="500"/>
                    <a:pt x="152" y="500"/>
                  </a:cubicBezTo>
                  <a:cubicBezTo>
                    <a:pt x="169" y="500"/>
                    <a:pt x="185" y="502"/>
                    <a:pt x="200" y="502"/>
                  </a:cubicBezTo>
                  <a:cubicBezTo>
                    <a:pt x="206" y="502"/>
                    <a:pt x="215" y="502"/>
                    <a:pt x="215" y="488"/>
                  </a:cubicBezTo>
                  <a:cubicBezTo>
                    <a:pt x="215" y="479"/>
                    <a:pt x="209" y="479"/>
                    <a:pt x="194" y="479"/>
                  </a:cubicBezTo>
                  <a:cubicBezTo>
                    <a:pt x="167" y="479"/>
                    <a:pt x="145" y="479"/>
                    <a:pt x="145" y="467"/>
                  </a:cubicBezTo>
                  <a:cubicBezTo>
                    <a:pt x="145" y="462"/>
                    <a:pt x="148" y="458"/>
                    <a:pt x="148" y="454"/>
                  </a:cubicBezTo>
                  <a:cubicBezTo>
                    <a:pt x="164" y="387"/>
                    <a:pt x="181" y="320"/>
                    <a:pt x="198" y="252"/>
                  </a:cubicBezTo>
                  <a:cubicBezTo>
                    <a:pt x="274" y="252"/>
                    <a:pt x="349" y="252"/>
                    <a:pt x="425" y="252"/>
                  </a:cubicBezTo>
                  <a:cubicBezTo>
                    <a:pt x="394" y="374"/>
                    <a:pt x="377" y="443"/>
                    <a:pt x="373" y="456"/>
                  </a:cubicBezTo>
                  <a:cubicBezTo>
                    <a:pt x="366" y="479"/>
                    <a:pt x="352" y="479"/>
                    <a:pt x="305" y="479"/>
                  </a:cubicBezTo>
                  <a:cubicBezTo>
                    <a:pt x="295" y="479"/>
                    <a:pt x="288" y="479"/>
                    <a:pt x="288" y="494"/>
                  </a:cubicBezTo>
                  <a:cubicBezTo>
                    <a:pt x="288" y="502"/>
                    <a:pt x="297" y="502"/>
                    <a:pt x="299" y="502"/>
                  </a:cubicBezTo>
                  <a:cubicBezTo>
                    <a:pt x="320" y="502"/>
                    <a:pt x="373" y="500"/>
                    <a:pt x="392" y="500"/>
                  </a:cubicBezTo>
                  <a:cubicBezTo>
                    <a:pt x="408" y="500"/>
                    <a:pt x="425" y="500"/>
                    <a:pt x="440" y="500"/>
                  </a:cubicBezTo>
                  <a:cubicBezTo>
                    <a:pt x="457" y="500"/>
                    <a:pt x="471" y="502"/>
                    <a:pt x="488" y="502"/>
                  </a:cubicBezTo>
                  <a:cubicBezTo>
                    <a:pt x="495" y="502"/>
                    <a:pt x="503" y="502"/>
                    <a:pt x="503" y="488"/>
                  </a:cubicBezTo>
                  <a:cubicBezTo>
                    <a:pt x="503" y="479"/>
                    <a:pt x="497" y="479"/>
                    <a:pt x="482" y="479"/>
                  </a:cubicBezTo>
                  <a:cubicBezTo>
                    <a:pt x="455" y="479"/>
                    <a:pt x="434" y="479"/>
                    <a:pt x="434" y="467"/>
                  </a:cubicBezTo>
                  <a:cubicBezTo>
                    <a:pt x="434" y="462"/>
                    <a:pt x="436" y="458"/>
                    <a:pt x="436" y="454"/>
                  </a:cubicBezTo>
                  <a:cubicBezTo>
                    <a:pt x="469" y="322"/>
                    <a:pt x="503" y="189"/>
                    <a:pt x="537" y="5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52" name="Freeform 46"/>
            <p:cNvSpPr/>
            <p:nvPr/>
          </p:nvSpPr>
          <p:spPr>
            <a:xfrm>
              <a:off x="8407080" y="3700080"/>
              <a:ext cx="60120" cy="265680"/>
            </a:xfrm>
            <a:custGeom>
              <a:avLst/>
              <a:gdLst/>
              <a:ahLst/>
              <a:rect l="0" t="0" r="r" b="b"/>
              <a:pathLst>
                <a:path w="167" h="738">
                  <a:moveTo>
                    <a:pt x="162" y="380"/>
                  </a:moveTo>
                  <a:cubicBezTo>
                    <a:pt x="166" y="372"/>
                    <a:pt x="166" y="371"/>
                    <a:pt x="166" y="367"/>
                  </a:cubicBezTo>
                  <a:cubicBezTo>
                    <a:pt x="166" y="364"/>
                    <a:pt x="166" y="365"/>
                    <a:pt x="162" y="357"/>
                  </a:cubicBezTo>
                  <a:cubicBezTo>
                    <a:pt x="119" y="244"/>
                    <a:pt x="76" y="130"/>
                    <a:pt x="34" y="17"/>
                  </a:cubicBezTo>
                  <a:cubicBezTo>
                    <a:pt x="27" y="4"/>
                    <a:pt x="22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7"/>
                    <a:pt x="0" y="19"/>
                    <a:pt x="4" y="27"/>
                  </a:cubicBezTo>
                  <a:cubicBezTo>
                    <a:pt x="48" y="141"/>
                    <a:pt x="91" y="254"/>
                    <a:pt x="134" y="367"/>
                  </a:cubicBezTo>
                  <a:cubicBezTo>
                    <a:pt x="91" y="481"/>
                    <a:pt x="48" y="594"/>
                    <a:pt x="4" y="708"/>
                  </a:cubicBezTo>
                  <a:cubicBezTo>
                    <a:pt x="0" y="716"/>
                    <a:pt x="0" y="718"/>
                    <a:pt x="0" y="722"/>
                  </a:cubicBezTo>
                  <a:cubicBezTo>
                    <a:pt x="0" y="731"/>
                    <a:pt x="8" y="737"/>
                    <a:pt x="15" y="737"/>
                  </a:cubicBezTo>
                  <a:cubicBezTo>
                    <a:pt x="25" y="737"/>
                    <a:pt x="27" y="729"/>
                    <a:pt x="31" y="722"/>
                  </a:cubicBezTo>
                  <a:cubicBezTo>
                    <a:pt x="75" y="608"/>
                    <a:pt x="118" y="494"/>
                    <a:pt x="162" y="3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sp>
        <p:nvSpPr>
          <p:cNvPr id="153" name="TextShape 47"/>
          <p:cNvSpPr txBox="1"/>
          <p:nvPr/>
        </p:nvSpPr>
        <p:spPr>
          <a:xfrm>
            <a:off x="2971800" y="4343400"/>
            <a:ext cx="5841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e 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s 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o </a:t>
            </a:r>
            <a:r>
              <a:rPr b="0" lang="en-US" sz="1800" spc="-1" strike="noStrike">
                <a:latin typeface="Arial"/>
              </a:rPr>
              <a:t>w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y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o </a:t>
            </a:r>
            <a:r>
              <a:rPr b="0" lang="en-US" sz="1800" spc="-1" strike="noStrike">
                <a:latin typeface="Arial"/>
              </a:rPr>
              <a:t>f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r 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t </a:t>
            </a:r>
            <a:r>
              <a:rPr b="0" lang="en-US" sz="1800" spc="-1" strike="noStrike">
                <a:latin typeface="Arial"/>
              </a:rPr>
              <a:t>v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ti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l 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r 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ri</a:t>
            </a:r>
            <a:r>
              <a:rPr b="0" lang="en-US" sz="1800" spc="-1" strike="noStrike">
                <a:latin typeface="Arial"/>
              </a:rPr>
              <a:t>z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l 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TextShape 48"/>
          <p:cNvSpPr txBox="1"/>
          <p:nvPr/>
        </p:nvSpPr>
        <p:spPr>
          <a:xfrm>
            <a:off x="914400" y="5029200"/>
            <a:ext cx="76010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Q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s 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k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o 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v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e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 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t 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f 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y 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r</a:t>
            </a:r>
            <a:r>
              <a:rPr b="0" lang="en-US" sz="1800" spc="-1" strike="noStrike">
                <a:latin typeface="Arial"/>
              </a:rPr>
              <a:t>ti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212760" y="228600"/>
            <a:ext cx="75578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Picture 1_3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800" cy="851040"/>
          </a:xfrm>
          <a:prstGeom prst="rect">
            <a:avLst/>
          </a:prstGeom>
          <a:ln w="0">
            <a:noFill/>
          </a:ln>
        </p:spPr>
      </p:pic>
      <p:sp>
        <p:nvSpPr>
          <p:cNvPr id="157" name="TextShape 2"/>
          <p:cNvSpPr txBox="1"/>
          <p:nvPr/>
        </p:nvSpPr>
        <p:spPr>
          <a:xfrm>
            <a:off x="435960" y="228600"/>
            <a:ext cx="2741040" cy="4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400" spc="-1" strike="noStrike">
                <a:latin typeface="Arial"/>
              </a:rPr>
              <a:t>“</a:t>
            </a:r>
            <a:r>
              <a:rPr b="0" lang="en-US" sz="2400" spc="-1" strike="noStrike">
                <a:latin typeface="Arial"/>
              </a:rPr>
              <a:t>Q</a:t>
            </a:r>
            <a:r>
              <a:rPr b="0" lang="en-US" sz="2400" spc="-1" strike="noStrike">
                <a:latin typeface="Arial"/>
              </a:rPr>
              <a:t>u</a:t>
            </a:r>
            <a:r>
              <a:rPr b="0" lang="en-US" sz="2400" spc="-1" strike="noStrike">
                <a:latin typeface="Arial"/>
              </a:rPr>
              <a:t>b</a:t>
            </a:r>
            <a:r>
              <a:rPr b="0" lang="en-US" sz="2400" spc="-1" strike="noStrike">
                <a:latin typeface="Arial"/>
              </a:rPr>
              <a:t>i</a:t>
            </a:r>
            <a:r>
              <a:rPr b="0" lang="en-US" sz="2400" spc="-1" strike="noStrike">
                <a:latin typeface="Arial"/>
              </a:rPr>
              <a:t>t</a:t>
            </a:r>
            <a:r>
              <a:rPr b="0" lang="en-US" sz="2400" spc="-1" strike="noStrike">
                <a:latin typeface="Arial"/>
              </a:rPr>
              <a:t>” </a:t>
            </a:r>
            <a:r>
              <a:rPr b="0" lang="en-US" sz="2400" spc="-1" strike="noStrike">
                <a:latin typeface="Arial"/>
              </a:rPr>
              <a:t>v</a:t>
            </a:r>
            <a:r>
              <a:rPr b="0" lang="en-US" sz="2400" spc="-1" strike="noStrike">
                <a:latin typeface="Arial"/>
              </a:rPr>
              <a:t>e</a:t>
            </a:r>
            <a:r>
              <a:rPr b="0" lang="en-US" sz="2400" spc="-1" strike="noStrike">
                <a:latin typeface="Arial"/>
              </a:rPr>
              <a:t>r</a:t>
            </a:r>
            <a:r>
              <a:rPr b="0" lang="en-US" sz="2400" spc="-1" strike="noStrike">
                <a:latin typeface="Arial"/>
              </a:rPr>
              <a:t>s</a:t>
            </a:r>
            <a:r>
              <a:rPr b="0" lang="en-US" sz="2400" spc="-1" strike="noStrike">
                <a:latin typeface="Arial"/>
              </a:rPr>
              <a:t>u</a:t>
            </a:r>
            <a:r>
              <a:rPr b="0" lang="en-US" sz="2400" spc="-1" strike="noStrike">
                <a:latin typeface="Arial"/>
              </a:rPr>
              <a:t>s</a:t>
            </a:r>
            <a:r>
              <a:rPr b="0" lang="en-US" sz="2400" spc="-1" strike="noStrike">
                <a:latin typeface="Arial"/>
              </a:rPr>
              <a:t> </a:t>
            </a:r>
            <a:r>
              <a:rPr b="0" lang="en-US" sz="2400" spc="-1" strike="noStrike">
                <a:latin typeface="Arial"/>
              </a:rPr>
              <a:t>“</a:t>
            </a:r>
            <a:r>
              <a:rPr b="0" lang="en-US" sz="2400" spc="-1" strike="noStrike">
                <a:latin typeface="Arial"/>
              </a:rPr>
              <a:t>B</a:t>
            </a:r>
            <a:r>
              <a:rPr b="0" lang="en-US" sz="2400" spc="-1" strike="noStrike">
                <a:latin typeface="Arial"/>
              </a:rPr>
              <a:t>i</a:t>
            </a:r>
            <a:r>
              <a:rPr b="0" lang="en-US" sz="2400" spc="-1" strike="noStrike">
                <a:latin typeface="Arial"/>
              </a:rPr>
              <a:t>t</a:t>
            </a:r>
            <a:r>
              <a:rPr b="0" lang="en-US" sz="2400" spc="-1" strike="noStrike">
                <a:latin typeface="Arial"/>
              </a:rPr>
              <a:t>”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57200" y="1143000"/>
            <a:ext cx="88232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A classical </a:t>
            </a:r>
            <a:r>
              <a:rPr b="0" lang="en-US" sz="1800" spc="-1" strike="noStrike">
                <a:latin typeface="Arial"/>
              </a:rPr>
              <a:t>computer uses </a:t>
            </a:r>
            <a:r>
              <a:rPr b="0" lang="en-US" sz="1800" spc="-1" strike="noStrike">
                <a:latin typeface="Arial"/>
              </a:rPr>
              <a:t>“bits”, which are </a:t>
            </a:r>
            <a:r>
              <a:rPr b="0" lang="en-US" sz="1800" spc="-1" strike="noStrike" u="sng">
                <a:uFillTx/>
                <a:latin typeface="Arial"/>
              </a:rPr>
              <a:t>either</a:t>
            </a:r>
            <a:r>
              <a:rPr b="0" lang="en-US" sz="1800" spc="-1" strike="noStrike">
                <a:latin typeface="Arial"/>
              </a:rPr>
              <a:t> a “zero” (0 </a:t>
            </a:r>
            <a:r>
              <a:rPr b="0" lang="en-US" sz="1800" spc="-1" strike="noStrike">
                <a:latin typeface="Arial"/>
              </a:rPr>
              <a:t>Volts) or a “one” </a:t>
            </a:r>
            <a:r>
              <a:rPr b="0" lang="en-US" sz="1800" spc="-1" strike="noStrike">
                <a:latin typeface="Arial"/>
              </a:rPr>
              <a:t>(5 Volts)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9" name="TextShape 4"/>
          <p:cNvSpPr txBox="1"/>
          <p:nvPr/>
        </p:nvSpPr>
        <p:spPr>
          <a:xfrm>
            <a:off x="81360" y="1958400"/>
            <a:ext cx="69166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In quantum, we </a:t>
            </a:r>
            <a:r>
              <a:rPr b="0" lang="en-US" sz="1800" spc="-1" strike="noStrike">
                <a:latin typeface="Arial"/>
              </a:rPr>
              <a:t>have the “qubit”, </a:t>
            </a:r>
            <a:r>
              <a:rPr b="0" lang="en-US" sz="1800" spc="-1" strike="noStrike">
                <a:latin typeface="Arial"/>
              </a:rPr>
              <a:t>which is </a:t>
            </a:r>
            <a:r>
              <a:rPr b="0" lang="en-US" sz="1800" spc="-1" strike="noStrike" u="sng">
                <a:uFillTx/>
                <a:latin typeface="Arial"/>
              </a:rPr>
              <a:t>both</a:t>
            </a:r>
            <a:r>
              <a:rPr b="0" lang="en-US" sz="1800" spc="-1" strike="noStrike">
                <a:latin typeface="Arial"/>
              </a:rPr>
              <a:t> a </a:t>
            </a:r>
            <a:r>
              <a:rPr b="0" lang="en-US" sz="1800" spc="-1" strike="noStrike">
                <a:latin typeface="Arial"/>
              </a:rPr>
              <a:t>“zero” </a:t>
            </a:r>
            <a:r>
              <a:rPr b="0" lang="en-US" sz="1800" spc="-1" strike="noStrike" u="sng">
                <a:uFillTx/>
                <a:latin typeface="Arial"/>
              </a:rPr>
              <a:t>and</a:t>
            </a:r>
            <a:r>
              <a:rPr b="0" lang="en-US" sz="1800" spc="-1" strike="noStrike">
                <a:latin typeface="Arial"/>
              </a:rPr>
              <a:t> a “one”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60" name="Group 5"/>
          <p:cNvGrpSpPr/>
          <p:nvPr/>
        </p:nvGrpSpPr>
        <p:grpSpPr>
          <a:xfrm>
            <a:off x="7044840" y="2030040"/>
            <a:ext cx="1572840" cy="255960"/>
            <a:chOff x="7044840" y="2030040"/>
            <a:chExt cx="1572840" cy="255960"/>
          </a:xfrm>
        </p:grpSpPr>
        <p:sp>
          <p:nvSpPr>
            <p:cNvPr id="161" name="Freeform 6"/>
            <p:cNvSpPr/>
            <p:nvPr/>
          </p:nvSpPr>
          <p:spPr>
            <a:xfrm>
              <a:off x="7044840" y="2043360"/>
              <a:ext cx="1559880" cy="229680"/>
            </a:xfrm>
            <a:custGeom>
              <a:avLst/>
              <a:gdLst/>
              <a:ahLst/>
              <a:rect l="0" t="0" r="r" b="b"/>
              <a:pathLst>
                <a:path w="4333" h="638">
                  <a:moveTo>
                    <a:pt x="0" y="0"/>
                  </a:moveTo>
                  <a:cubicBezTo>
                    <a:pt x="1444" y="0"/>
                    <a:pt x="2888" y="0"/>
                    <a:pt x="4332" y="0"/>
                  </a:cubicBezTo>
                  <a:cubicBezTo>
                    <a:pt x="4332" y="212"/>
                    <a:pt x="4332" y="425"/>
                    <a:pt x="4332" y="637"/>
                  </a:cubicBezTo>
                  <a:cubicBezTo>
                    <a:pt x="2888" y="637"/>
                    <a:pt x="1444" y="637"/>
                    <a:pt x="0" y="637"/>
                  </a:cubicBezTo>
                  <a:cubicBezTo>
                    <a:pt x="0" y="425"/>
                    <a:pt x="0" y="21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162" name="Freeform 7"/>
            <p:cNvSpPr/>
            <p:nvPr/>
          </p:nvSpPr>
          <p:spPr>
            <a:xfrm>
              <a:off x="7062480" y="2030040"/>
              <a:ext cx="10800" cy="256320"/>
            </a:xfrm>
            <a:custGeom>
              <a:avLst/>
              <a:gdLst/>
              <a:ahLst/>
              <a:rect l="0" t="0" r="r" b="b"/>
              <a:pathLst>
                <a:path w="30" h="712">
                  <a:moveTo>
                    <a:pt x="29" y="26"/>
                  </a:moveTo>
                  <a:cubicBezTo>
                    <a:pt x="29" y="12"/>
                    <a:pt x="29" y="0"/>
                    <a:pt x="14" y="0"/>
                  </a:cubicBezTo>
                  <a:cubicBezTo>
                    <a:pt x="0" y="0"/>
                    <a:pt x="0" y="12"/>
                    <a:pt x="0" y="26"/>
                  </a:cubicBezTo>
                  <a:cubicBezTo>
                    <a:pt x="0" y="246"/>
                    <a:pt x="0" y="465"/>
                    <a:pt x="0" y="685"/>
                  </a:cubicBezTo>
                  <a:cubicBezTo>
                    <a:pt x="0" y="699"/>
                    <a:pt x="0" y="711"/>
                    <a:pt x="14" y="711"/>
                  </a:cubicBezTo>
                  <a:cubicBezTo>
                    <a:pt x="29" y="711"/>
                    <a:pt x="29" y="699"/>
                    <a:pt x="29" y="685"/>
                  </a:cubicBezTo>
                  <a:cubicBezTo>
                    <a:pt x="29" y="465"/>
                    <a:pt x="29" y="246"/>
                    <a:pt x="29" y="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63" name="Freeform 8"/>
            <p:cNvSpPr/>
            <p:nvPr/>
          </p:nvSpPr>
          <p:spPr>
            <a:xfrm>
              <a:off x="7111080" y="2044800"/>
              <a:ext cx="157320" cy="230040"/>
            </a:xfrm>
            <a:custGeom>
              <a:avLst/>
              <a:gdLst/>
              <a:ahLst/>
              <a:rect l="0" t="0" r="r" b="b"/>
              <a:pathLst>
                <a:path w="437" h="639">
                  <a:moveTo>
                    <a:pt x="325" y="18"/>
                  </a:moveTo>
                  <a:cubicBezTo>
                    <a:pt x="325" y="14"/>
                    <a:pt x="327" y="10"/>
                    <a:pt x="327" y="6"/>
                  </a:cubicBezTo>
                  <a:cubicBezTo>
                    <a:pt x="327" y="0"/>
                    <a:pt x="321" y="0"/>
                    <a:pt x="319" y="0"/>
                  </a:cubicBezTo>
                  <a:cubicBezTo>
                    <a:pt x="311" y="0"/>
                    <a:pt x="311" y="0"/>
                    <a:pt x="307" y="14"/>
                  </a:cubicBezTo>
                  <a:cubicBezTo>
                    <a:pt x="267" y="170"/>
                    <a:pt x="228" y="327"/>
                    <a:pt x="188" y="483"/>
                  </a:cubicBezTo>
                  <a:cubicBezTo>
                    <a:pt x="133" y="477"/>
                    <a:pt x="106" y="451"/>
                    <a:pt x="106" y="404"/>
                  </a:cubicBezTo>
                  <a:cubicBezTo>
                    <a:pt x="106" y="390"/>
                    <a:pt x="106" y="371"/>
                    <a:pt x="145" y="272"/>
                  </a:cubicBezTo>
                  <a:cubicBezTo>
                    <a:pt x="147" y="262"/>
                    <a:pt x="153" y="249"/>
                    <a:pt x="153" y="235"/>
                  </a:cubicBezTo>
                  <a:cubicBezTo>
                    <a:pt x="153" y="205"/>
                    <a:pt x="131" y="178"/>
                    <a:pt x="94" y="178"/>
                  </a:cubicBezTo>
                  <a:cubicBezTo>
                    <a:pt x="27" y="178"/>
                    <a:pt x="0" y="282"/>
                    <a:pt x="0" y="288"/>
                  </a:cubicBezTo>
                  <a:cubicBezTo>
                    <a:pt x="0" y="294"/>
                    <a:pt x="6" y="294"/>
                    <a:pt x="8" y="294"/>
                  </a:cubicBezTo>
                  <a:cubicBezTo>
                    <a:pt x="14" y="294"/>
                    <a:pt x="16" y="292"/>
                    <a:pt x="21" y="282"/>
                  </a:cubicBezTo>
                  <a:cubicBezTo>
                    <a:pt x="39" y="215"/>
                    <a:pt x="68" y="193"/>
                    <a:pt x="92" y="193"/>
                  </a:cubicBezTo>
                  <a:cubicBezTo>
                    <a:pt x="98" y="193"/>
                    <a:pt x="111" y="193"/>
                    <a:pt x="111" y="217"/>
                  </a:cubicBezTo>
                  <a:cubicBezTo>
                    <a:pt x="111" y="235"/>
                    <a:pt x="102" y="254"/>
                    <a:pt x="94" y="278"/>
                  </a:cubicBezTo>
                  <a:cubicBezTo>
                    <a:pt x="59" y="367"/>
                    <a:pt x="59" y="386"/>
                    <a:pt x="59" y="398"/>
                  </a:cubicBezTo>
                  <a:cubicBezTo>
                    <a:pt x="59" y="465"/>
                    <a:pt x="115" y="495"/>
                    <a:pt x="184" y="499"/>
                  </a:cubicBezTo>
                  <a:cubicBezTo>
                    <a:pt x="178" y="524"/>
                    <a:pt x="178" y="526"/>
                    <a:pt x="168" y="564"/>
                  </a:cubicBezTo>
                  <a:cubicBezTo>
                    <a:pt x="166" y="570"/>
                    <a:pt x="151" y="629"/>
                    <a:pt x="151" y="631"/>
                  </a:cubicBezTo>
                  <a:cubicBezTo>
                    <a:pt x="154" y="633"/>
                    <a:pt x="151" y="638"/>
                    <a:pt x="160" y="638"/>
                  </a:cubicBezTo>
                  <a:cubicBezTo>
                    <a:pt x="162" y="638"/>
                    <a:pt x="166" y="638"/>
                    <a:pt x="168" y="635"/>
                  </a:cubicBezTo>
                  <a:cubicBezTo>
                    <a:pt x="170" y="633"/>
                    <a:pt x="174" y="615"/>
                    <a:pt x="176" y="605"/>
                  </a:cubicBezTo>
                  <a:cubicBezTo>
                    <a:pt x="185" y="570"/>
                    <a:pt x="194" y="535"/>
                    <a:pt x="203" y="499"/>
                  </a:cubicBezTo>
                  <a:cubicBezTo>
                    <a:pt x="229" y="499"/>
                    <a:pt x="293" y="499"/>
                    <a:pt x="360" y="424"/>
                  </a:cubicBezTo>
                  <a:cubicBezTo>
                    <a:pt x="391" y="392"/>
                    <a:pt x="405" y="359"/>
                    <a:pt x="413" y="339"/>
                  </a:cubicBezTo>
                  <a:cubicBezTo>
                    <a:pt x="419" y="321"/>
                    <a:pt x="436" y="260"/>
                    <a:pt x="436" y="227"/>
                  </a:cubicBezTo>
                  <a:cubicBezTo>
                    <a:pt x="436" y="189"/>
                    <a:pt x="415" y="178"/>
                    <a:pt x="403" y="178"/>
                  </a:cubicBezTo>
                  <a:cubicBezTo>
                    <a:pt x="385" y="178"/>
                    <a:pt x="368" y="197"/>
                    <a:pt x="368" y="213"/>
                  </a:cubicBezTo>
                  <a:cubicBezTo>
                    <a:pt x="368" y="221"/>
                    <a:pt x="372" y="225"/>
                    <a:pt x="378" y="231"/>
                  </a:cubicBezTo>
                  <a:cubicBezTo>
                    <a:pt x="387" y="239"/>
                    <a:pt x="405" y="258"/>
                    <a:pt x="405" y="292"/>
                  </a:cubicBezTo>
                  <a:cubicBezTo>
                    <a:pt x="405" y="337"/>
                    <a:pt x="366" y="396"/>
                    <a:pt x="342" y="422"/>
                  </a:cubicBezTo>
                  <a:cubicBezTo>
                    <a:pt x="278" y="485"/>
                    <a:pt x="233" y="485"/>
                    <a:pt x="207" y="485"/>
                  </a:cubicBezTo>
                  <a:cubicBezTo>
                    <a:pt x="246" y="329"/>
                    <a:pt x="286" y="174"/>
                    <a:pt x="325" y="1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64" name="Freeform 9"/>
            <p:cNvSpPr/>
            <p:nvPr/>
          </p:nvSpPr>
          <p:spPr>
            <a:xfrm>
              <a:off x="7295040" y="2030040"/>
              <a:ext cx="58680" cy="256320"/>
            </a:xfrm>
            <a:custGeom>
              <a:avLst/>
              <a:gdLst/>
              <a:ahLst/>
              <a:rect l="0" t="0" r="r" b="b"/>
              <a:pathLst>
                <a:path w="163" h="712">
                  <a:moveTo>
                    <a:pt x="158" y="368"/>
                  </a:moveTo>
                  <a:cubicBezTo>
                    <a:pt x="162" y="360"/>
                    <a:pt x="162" y="358"/>
                    <a:pt x="162" y="356"/>
                  </a:cubicBezTo>
                  <a:cubicBezTo>
                    <a:pt x="162" y="353"/>
                    <a:pt x="162" y="351"/>
                    <a:pt x="158" y="343"/>
                  </a:cubicBezTo>
                  <a:cubicBezTo>
                    <a:pt x="116" y="234"/>
                    <a:pt x="73" y="125"/>
                    <a:pt x="31" y="16"/>
                  </a:cubicBezTo>
                  <a:cubicBezTo>
                    <a:pt x="27" y="4"/>
                    <a:pt x="23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6"/>
                    <a:pt x="0" y="18"/>
                    <a:pt x="5" y="26"/>
                  </a:cubicBezTo>
                  <a:cubicBezTo>
                    <a:pt x="47" y="136"/>
                    <a:pt x="89" y="246"/>
                    <a:pt x="131" y="356"/>
                  </a:cubicBezTo>
                  <a:cubicBezTo>
                    <a:pt x="89" y="465"/>
                    <a:pt x="47" y="575"/>
                    <a:pt x="5" y="685"/>
                  </a:cubicBezTo>
                  <a:cubicBezTo>
                    <a:pt x="0" y="693"/>
                    <a:pt x="0" y="693"/>
                    <a:pt x="0" y="697"/>
                  </a:cubicBezTo>
                  <a:cubicBezTo>
                    <a:pt x="0" y="705"/>
                    <a:pt x="7" y="711"/>
                    <a:pt x="15" y="711"/>
                  </a:cubicBezTo>
                  <a:cubicBezTo>
                    <a:pt x="25" y="711"/>
                    <a:pt x="27" y="703"/>
                    <a:pt x="31" y="697"/>
                  </a:cubicBezTo>
                  <a:cubicBezTo>
                    <a:pt x="73" y="587"/>
                    <a:pt x="116" y="477"/>
                    <a:pt x="158" y="36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65" name="Freeform 10"/>
            <p:cNvSpPr/>
            <p:nvPr/>
          </p:nvSpPr>
          <p:spPr>
            <a:xfrm>
              <a:off x="7468200" y="2127960"/>
              <a:ext cx="172080" cy="60480"/>
            </a:xfrm>
            <a:custGeom>
              <a:avLst/>
              <a:gdLst/>
              <a:ahLst/>
              <a:rect l="0" t="0" r="r" b="b"/>
              <a:pathLst>
                <a:path w="478" h="168">
                  <a:moveTo>
                    <a:pt x="454" y="29"/>
                  </a:moveTo>
                  <a:cubicBezTo>
                    <a:pt x="464" y="29"/>
                    <a:pt x="477" y="29"/>
                    <a:pt x="477" y="14"/>
                  </a:cubicBezTo>
                  <a:cubicBezTo>
                    <a:pt x="477" y="0"/>
                    <a:pt x="464" y="0"/>
                    <a:pt x="454" y="0"/>
                  </a:cubicBezTo>
                  <a:cubicBezTo>
                    <a:pt x="310" y="0"/>
                    <a:pt x="166" y="0"/>
                    <a:pt x="23" y="0"/>
                  </a:cubicBezTo>
                  <a:cubicBezTo>
                    <a:pt x="14" y="0"/>
                    <a:pt x="0" y="0"/>
                    <a:pt x="0" y="14"/>
                  </a:cubicBezTo>
                  <a:cubicBezTo>
                    <a:pt x="0" y="29"/>
                    <a:pt x="14" y="29"/>
                    <a:pt x="25" y="29"/>
                  </a:cubicBezTo>
                  <a:cubicBezTo>
                    <a:pt x="168" y="29"/>
                    <a:pt x="311" y="29"/>
                    <a:pt x="454" y="29"/>
                  </a:cubicBezTo>
                  <a:moveTo>
                    <a:pt x="454" y="167"/>
                  </a:moveTo>
                  <a:cubicBezTo>
                    <a:pt x="464" y="167"/>
                    <a:pt x="477" y="167"/>
                    <a:pt x="477" y="153"/>
                  </a:cubicBezTo>
                  <a:cubicBezTo>
                    <a:pt x="477" y="138"/>
                    <a:pt x="464" y="138"/>
                    <a:pt x="454" y="138"/>
                  </a:cubicBezTo>
                  <a:cubicBezTo>
                    <a:pt x="311" y="138"/>
                    <a:pt x="168" y="138"/>
                    <a:pt x="25" y="138"/>
                  </a:cubicBezTo>
                  <a:cubicBezTo>
                    <a:pt x="14" y="138"/>
                    <a:pt x="0" y="138"/>
                    <a:pt x="0" y="153"/>
                  </a:cubicBezTo>
                  <a:cubicBezTo>
                    <a:pt x="0" y="167"/>
                    <a:pt x="14" y="167"/>
                    <a:pt x="23" y="167"/>
                  </a:cubicBezTo>
                  <a:cubicBezTo>
                    <a:pt x="166" y="167"/>
                    <a:pt x="310" y="167"/>
                    <a:pt x="454" y="16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66" name="Freeform 11"/>
            <p:cNvSpPr/>
            <p:nvPr/>
          </p:nvSpPr>
          <p:spPr>
            <a:xfrm>
              <a:off x="7757640" y="2030040"/>
              <a:ext cx="10800" cy="256320"/>
            </a:xfrm>
            <a:custGeom>
              <a:avLst/>
              <a:gdLst/>
              <a:ahLst/>
              <a:rect l="0" t="0" r="r" b="b"/>
              <a:pathLst>
                <a:path w="30" h="712">
                  <a:moveTo>
                    <a:pt x="29" y="26"/>
                  </a:moveTo>
                  <a:cubicBezTo>
                    <a:pt x="29" y="12"/>
                    <a:pt x="29" y="0"/>
                    <a:pt x="14" y="0"/>
                  </a:cubicBezTo>
                  <a:cubicBezTo>
                    <a:pt x="0" y="0"/>
                    <a:pt x="0" y="12"/>
                    <a:pt x="0" y="26"/>
                  </a:cubicBezTo>
                  <a:cubicBezTo>
                    <a:pt x="0" y="246"/>
                    <a:pt x="0" y="465"/>
                    <a:pt x="0" y="685"/>
                  </a:cubicBezTo>
                  <a:cubicBezTo>
                    <a:pt x="0" y="699"/>
                    <a:pt x="0" y="711"/>
                    <a:pt x="14" y="711"/>
                  </a:cubicBezTo>
                  <a:cubicBezTo>
                    <a:pt x="29" y="711"/>
                    <a:pt x="29" y="699"/>
                    <a:pt x="29" y="685"/>
                  </a:cubicBezTo>
                  <a:cubicBezTo>
                    <a:pt x="29" y="465"/>
                    <a:pt x="29" y="246"/>
                    <a:pt x="29" y="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67" name="Freeform 12"/>
            <p:cNvSpPr/>
            <p:nvPr/>
          </p:nvSpPr>
          <p:spPr>
            <a:xfrm>
              <a:off x="7808400" y="2051280"/>
              <a:ext cx="109440" cy="176400"/>
            </a:xfrm>
            <a:custGeom>
              <a:avLst/>
              <a:gdLst/>
              <a:ahLst/>
              <a:rect l="0" t="0" r="r" b="b"/>
              <a:pathLst>
                <a:path w="304" h="490">
                  <a:moveTo>
                    <a:pt x="303" y="246"/>
                  </a:moveTo>
                  <a:cubicBezTo>
                    <a:pt x="303" y="191"/>
                    <a:pt x="299" y="132"/>
                    <a:pt x="274" y="81"/>
                  </a:cubicBezTo>
                  <a:cubicBezTo>
                    <a:pt x="241" y="12"/>
                    <a:pt x="182" y="0"/>
                    <a:pt x="151" y="0"/>
                  </a:cubicBezTo>
                  <a:cubicBezTo>
                    <a:pt x="108" y="0"/>
                    <a:pt x="57" y="18"/>
                    <a:pt x="27" y="85"/>
                  </a:cubicBezTo>
                  <a:cubicBezTo>
                    <a:pt x="4" y="134"/>
                    <a:pt x="0" y="191"/>
                    <a:pt x="0" y="246"/>
                  </a:cubicBezTo>
                  <a:cubicBezTo>
                    <a:pt x="0" y="301"/>
                    <a:pt x="4" y="364"/>
                    <a:pt x="33" y="418"/>
                  </a:cubicBezTo>
                  <a:cubicBezTo>
                    <a:pt x="63" y="475"/>
                    <a:pt x="117" y="489"/>
                    <a:pt x="151" y="489"/>
                  </a:cubicBezTo>
                  <a:cubicBezTo>
                    <a:pt x="190" y="489"/>
                    <a:pt x="246" y="475"/>
                    <a:pt x="276" y="408"/>
                  </a:cubicBezTo>
                  <a:cubicBezTo>
                    <a:pt x="299" y="357"/>
                    <a:pt x="303" y="303"/>
                    <a:pt x="303" y="246"/>
                  </a:cubicBezTo>
                  <a:moveTo>
                    <a:pt x="151" y="475"/>
                  </a:moveTo>
                  <a:cubicBezTo>
                    <a:pt x="123" y="475"/>
                    <a:pt x="82" y="457"/>
                    <a:pt x="68" y="388"/>
                  </a:cubicBezTo>
                  <a:cubicBezTo>
                    <a:pt x="59" y="345"/>
                    <a:pt x="59" y="280"/>
                    <a:pt x="59" y="238"/>
                  </a:cubicBezTo>
                  <a:cubicBezTo>
                    <a:pt x="59" y="193"/>
                    <a:pt x="59" y="146"/>
                    <a:pt x="66" y="108"/>
                  </a:cubicBezTo>
                  <a:cubicBezTo>
                    <a:pt x="80" y="22"/>
                    <a:pt x="133" y="16"/>
                    <a:pt x="151" y="16"/>
                  </a:cubicBezTo>
                  <a:cubicBezTo>
                    <a:pt x="176" y="16"/>
                    <a:pt x="223" y="28"/>
                    <a:pt x="235" y="99"/>
                  </a:cubicBezTo>
                  <a:cubicBezTo>
                    <a:pt x="243" y="140"/>
                    <a:pt x="243" y="193"/>
                    <a:pt x="243" y="238"/>
                  </a:cubicBezTo>
                  <a:cubicBezTo>
                    <a:pt x="243" y="292"/>
                    <a:pt x="243" y="339"/>
                    <a:pt x="235" y="386"/>
                  </a:cubicBezTo>
                  <a:cubicBezTo>
                    <a:pt x="225" y="453"/>
                    <a:pt x="184" y="475"/>
                    <a:pt x="151" y="47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68" name="Freeform 13"/>
            <p:cNvSpPr/>
            <p:nvPr/>
          </p:nvSpPr>
          <p:spPr>
            <a:xfrm>
              <a:off x="7942320" y="2030040"/>
              <a:ext cx="57960" cy="256320"/>
            </a:xfrm>
            <a:custGeom>
              <a:avLst/>
              <a:gdLst/>
              <a:ahLst/>
              <a:rect l="0" t="0" r="r" b="b"/>
              <a:pathLst>
                <a:path w="161" h="712">
                  <a:moveTo>
                    <a:pt x="156" y="368"/>
                  </a:moveTo>
                  <a:cubicBezTo>
                    <a:pt x="160" y="360"/>
                    <a:pt x="160" y="358"/>
                    <a:pt x="160" y="356"/>
                  </a:cubicBezTo>
                  <a:cubicBezTo>
                    <a:pt x="160" y="353"/>
                    <a:pt x="160" y="351"/>
                    <a:pt x="156" y="343"/>
                  </a:cubicBezTo>
                  <a:cubicBezTo>
                    <a:pt x="114" y="234"/>
                    <a:pt x="73" y="125"/>
                    <a:pt x="31" y="16"/>
                  </a:cubicBezTo>
                  <a:cubicBezTo>
                    <a:pt x="27" y="4"/>
                    <a:pt x="22" y="0"/>
                    <a:pt x="15" y="0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0" y="16"/>
                    <a:pt x="0" y="18"/>
                    <a:pt x="2" y="26"/>
                  </a:cubicBezTo>
                  <a:cubicBezTo>
                    <a:pt x="45" y="136"/>
                    <a:pt x="87" y="246"/>
                    <a:pt x="129" y="356"/>
                  </a:cubicBezTo>
                  <a:cubicBezTo>
                    <a:pt x="87" y="465"/>
                    <a:pt x="45" y="575"/>
                    <a:pt x="2" y="685"/>
                  </a:cubicBezTo>
                  <a:cubicBezTo>
                    <a:pt x="0" y="693"/>
                    <a:pt x="0" y="693"/>
                    <a:pt x="0" y="697"/>
                  </a:cubicBezTo>
                  <a:cubicBezTo>
                    <a:pt x="0" y="705"/>
                    <a:pt x="6" y="711"/>
                    <a:pt x="15" y="711"/>
                  </a:cubicBezTo>
                  <a:cubicBezTo>
                    <a:pt x="23" y="711"/>
                    <a:pt x="27" y="703"/>
                    <a:pt x="29" y="697"/>
                  </a:cubicBezTo>
                  <a:cubicBezTo>
                    <a:pt x="71" y="587"/>
                    <a:pt x="114" y="477"/>
                    <a:pt x="156" y="36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69" name="Freeform 14"/>
            <p:cNvSpPr/>
            <p:nvPr/>
          </p:nvSpPr>
          <p:spPr>
            <a:xfrm>
              <a:off x="8100720" y="2072520"/>
              <a:ext cx="172080" cy="171360"/>
            </a:xfrm>
            <a:custGeom>
              <a:avLst/>
              <a:gdLst/>
              <a:ahLst/>
              <a:rect l="0" t="0" r="r" b="b"/>
              <a:pathLst>
                <a:path w="478" h="476">
                  <a:moveTo>
                    <a:pt x="254" y="252"/>
                  </a:moveTo>
                  <a:cubicBezTo>
                    <a:pt x="321" y="252"/>
                    <a:pt x="387" y="252"/>
                    <a:pt x="454" y="252"/>
                  </a:cubicBezTo>
                  <a:cubicBezTo>
                    <a:pt x="462" y="252"/>
                    <a:pt x="477" y="252"/>
                    <a:pt x="477" y="238"/>
                  </a:cubicBezTo>
                  <a:cubicBezTo>
                    <a:pt x="477" y="223"/>
                    <a:pt x="462" y="223"/>
                    <a:pt x="454" y="223"/>
                  </a:cubicBezTo>
                  <a:cubicBezTo>
                    <a:pt x="387" y="223"/>
                    <a:pt x="321" y="223"/>
                    <a:pt x="254" y="223"/>
                  </a:cubicBezTo>
                  <a:cubicBezTo>
                    <a:pt x="254" y="157"/>
                    <a:pt x="254" y="91"/>
                    <a:pt x="254" y="24"/>
                  </a:cubicBezTo>
                  <a:cubicBezTo>
                    <a:pt x="254" y="14"/>
                    <a:pt x="255" y="0"/>
                    <a:pt x="239" y="0"/>
                  </a:cubicBezTo>
                  <a:cubicBezTo>
                    <a:pt x="224" y="0"/>
                    <a:pt x="223" y="14"/>
                    <a:pt x="223" y="24"/>
                  </a:cubicBezTo>
                  <a:cubicBezTo>
                    <a:pt x="223" y="91"/>
                    <a:pt x="223" y="157"/>
                    <a:pt x="223" y="223"/>
                  </a:cubicBezTo>
                  <a:cubicBezTo>
                    <a:pt x="156" y="223"/>
                    <a:pt x="89" y="223"/>
                    <a:pt x="23" y="223"/>
                  </a:cubicBezTo>
                  <a:cubicBezTo>
                    <a:pt x="12" y="223"/>
                    <a:pt x="0" y="223"/>
                    <a:pt x="0" y="238"/>
                  </a:cubicBezTo>
                  <a:cubicBezTo>
                    <a:pt x="0" y="252"/>
                    <a:pt x="12" y="252"/>
                    <a:pt x="23" y="252"/>
                  </a:cubicBezTo>
                  <a:cubicBezTo>
                    <a:pt x="89" y="252"/>
                    <a:pt x="156" y="252"/>
                    <a:pt x="223" y="252"/>
                  </a:cubicBezTo>
                  <a:cubicBezTo>
                    <a:pt x="223" y="318"/>
                    <a:pt x="223" y="384"/>
                    <a:pt x="223" y="451"/>
                  </a:cubicBezTo>
                  <a:cubicBezTo>
                    <a:pt x="223" y="461"/>
                    <a:pt x="224" y="475"/>
                    <a:pt x="239" y="475"/>
                  </a:cubicBezTo>
                  <a:cubicBezTo>
                    <a:pt x="255" y="475"/>
                    <a:pt x="254" y="461"/>
                    <a:pt x="254" y="451"/>
                  </a:cubicBezTo>
                  <a:cubicBezTo>
                    <a:pt x="254" y="384"/>
                    <a:pt x="254" y="318"/>
                    <a:pt x="254" y="25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70" name="Freeform 15"/>
            <p:cNvSpPr/>
            <p:nvPr/>
          </p:nvSpPr>
          <p:spPr>
            <a:xfrm>
              <a:off x="8375400" y="2030040"/>
              <a:ext cx="10800" cy="256320"/>
            </a:xfrm>
            <a:custGeom>
              <a:avLst/>
              <a:gdLst/>
              <a:ahLst/>
              <a:rect l="0" t="0" r="r" b="b"/>
              <a:pathLst>
                <a:path w="30" h="712">
                  <a:moveTo>
                    <a:pt x="29" y="26"/>
                  </a:moveTo>
                  <a:cubicBezTo>
                    <a:pt x="29" y="12"/>
                    <a:pt x="29" y="0"/>
                    <a:pt x="14" y="0"/>
                  </a:cubicBezTo>
                  <a:cubicBezTo>
                    <a:pt x="0" y="0"/>
                    <a:pt x="0" y="12"/>
                    <a:pt x="0" y="26"/>
                  </a:cubicBezTo>
                  <a:cubicBezTo>
                    <a:pt x="0" y="246"/>
                    <a:pt x="0" y="465"/>
                    <a:pt x="0" y="685"/>
                  </a:cubicBezTo>
                  <a:cubicBezTo>
                    <a:pt x="0" y="699"/>
                    <a:pt x="0" y="711"/>
                    <a:pt x="14" y="711"/>
                  </a:cubicBezTo>
                  <a:cubicBezTo>
                    <a:pt x="29" y="711"/>
                    <a:pt x="29" y="699"/>
                    <a:pt x="29" y="685"/>
                  </a:cubicBezTo>
                  <a:cubicBezTo>
                    <a:pt x="29" y="465"/>
                    <a:pt x="29" y="246"/>
                    <a:pt x="29" y="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71" name="Freeform 16"/>
            <p:cNvSpPr/>
            <p:nvPr/>
          </p:nvSpPr>
          <p:spPr>
            <a:xfrm>
              <a:off x="8439480" y="2051280"/>
              <a:ext cx="85680" cy="171360"/>
            </a:xfrm>
            <a:custGeom>
              <a:avLst/>
              <a:gdLst/>
              <a:ahLst/>
              <a:rect l="0" t="0" r="r" b="b"/>
              <a:pathLst>
                <a:path w="238" h="476">
                  <a:moveTo>
                    <a:pt x="147" y="18"/>
                  </a:moveTo>
                  <a:cubicBezTo>
                    <a:pt x="147" y="2"/>
                    <a:pt x="147" y="0"/>
                    <a:pt x="131" y="0"/>
                  </a:cubicBezTo>
                  <a:cubicBezTo>
                    <a:pt x="86" y="47"/>
                    <a:pt x="23" y="47"/>
                    <a:pt x="0" y="47"/>
                  </a:cubicBezTo>
                  <a:cubicBezTo>
                    <a:pt x="0" y="54"/>
                    <a:pt x="0" y="62"/>
                    <a:pt x="0" y="69"/>
                  </a:cubicBezTo>
                  <a:cubicBezTo>
                    <a:pt x="14" y="69"/>
                    <a:pt x="57" y="69"/>
                    <a:pt x="94" y="51"/>
                  </a:cubicBezTo>
                  <a:cubicBezTo>
                    <a:pt x="94" y="173"/>
                    <a:pt x="94" y="296"/>
                    <a:pt x="94" y="418"/>
                  </a:cubicBezTo>
                  <a:cubicBezTo>
                    <a:pt x="94" y="443"/>
                    <a:pt x="92" y="453"/>
                    <a:pt x="27" y="453"/>
                  </a:cubicBezTo>
                  <a:cubicBezTo>
                    <a:pt x="19" y="453"/>
                    <a:pt x="12" y="453"/>
                    <a:pt x="4" y="453"/>
                  </a:cubicBezTo>
                  <a:cubicBezTo>
                    <a:pt x="4" y="460"/>
                    <a:pt x="4" y="468"/>
                    <a:pt x="4" y="475"/>
                  </a:cubicBezTo>
                  <a:cubicBezTo>
                    <a:pt x="29" y="471"/>
                    <a:pt x="92" y="471"/>
                    <a:pt x="121" y="471"/>
                  </a:cubicBezTo>
                  <a:cubicBezTo>
                    <a:pt x="149" y="471"/>
                    <a:pt x="213" y="471"/>
                    <a:pt x="237" y="475"/>
                  </a:cubicBezTo>
                  <a:cubicBezTo>
                    <a:pt x="237" y="468"/>
                    <a:pt x="237" y="460"/>
                    <a:pt x="237" y="453"/>
                  </a:cubicBezTo>
                  <a:cubicBezTo>
                    <a:pt x="230" y="453"/>
                    <a:pt x="222" y="453"/>
                    <a:pt x="215" y="453"/>
                  </a:cubicBezTo>
                  <a:cubicBezTo>
                    <a:pt x="149" y="453"/>
                    <a:pt x="147" y="445"/>
                    <a:pt x="147" y="418"/>
                  </a:cubicBezTo>
                  <a:cubicBezTo>
                    <a:pt x="147" y="285"/>
                    <a:pt x="147" y="152"/>
                    <a:pt x="147" y="1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72" name="Freeform 17"/>
            <p:cNvSpPr/>
            <p:nvPr/>
          </p:nvSpPr>
          <p:spPr>
            <a:xfrm>
              <a:off x="8560080" y="2030040"/>
              <a:ext cx="57960" cy="256320"/>
            </a:xfrm>
            <a:custGeom>
              <a:avLst/>
              <a:gdLst/>
              <a:ahLst/>
              <a:rect l="0" t="0" r="r" b="b"/>
              <a:pathLst>
                <a:path w="161" h="712">
                  <a:moveTo>
                    <a:pt x="156" y="368"/>
                  </a:moveTo>
                  <a:cubicBezTo>
                    <a:pt x="160" y="360"/>
                    <a:pt x="160" y="358"/>
                    <a:pt x="160" y="356"/>
                  </a:cubicBezTo>
                  <a:cubicBezTo>
                    <a:pt x="160" y="353"/>
                    <a:pt x="160" y="351"/>
                    <a:pt x="156" y="343"/>
                  </a:cubicBezTo>
                  <a:cubicBezTo>
                    <a:pt x="114" y="234"/>
                    <a:pt x="73" y="125"/>
                    <a:pt x="31" y="16"/>
                  </a:cubicBezTo>
                  <a:cubicBezTo>
                    <a:pt x="27" y="4"/>
                    <a:pt x="23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6"/>
                    <a:pt x="0" y="18"/>
                    <a:pt x="3" y="26"/>
                  </a:cubicBezTo>
                  <a:cubicBezTo>
                    <a:pt x="45" y="136"/>
                    <a:pt x="88" y="246"/>
                    <a:pt x="131" y="356"/>
                  </a:cubicBezTo>
                  <a:cubicBezTo>
                    <a:pt x="88" y="465"/>
                    <a:pt x="45" y="575"/>
                    <a:pt x="3" y="685"/>
                  </a:cubicBezTo>
                  <a:cubicBezTo>
                    <a:pt x="0" y="693"/>
                    <a:pt x="0" y="693"/>
                    <a:pt x="0" y="697"/>
                  </a:cubicBezTo>
                  <a:cubicBezTo>
                    <a:pt x="0" y="705"/>
                    <a:pt x="7" y="711"/>
                    <a:pt x="15" y="711"/>
                  </a:cubicBezTo>
                  <a:cubicBezTo>
                    <a:pt x="23" y="711"/>
                    <a:pt x="27" y="703"/>
                    <a:pt x="29" y="697"/>
                  </a:cubicBezTo>
                  <a:cubicBezTo>
                    <a:pt x="71" y="587"/>
                    <a:pt x="114" y="477"/>
                    <a:pt x="156" y="36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sp>
        <p:nvSpPr>
          <p:cNvPr id="173" name="TextShape 18"/>
          <p:cNvSpPr txBox="1"/>
          <p:nvPr/>
        </p:nvSpPr>
        <p:spPr>
          <a:xfrm>
            <a:off x="429120" y="2904480"/>
            <a:ext cx="40456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We can entangle </a:t>
            </a:r>
            <a:r>
              <a:rPr b="0" lang="en-US" sz="1800" spc="-1" strike="noStrike">
                <a:latin typeface="Arial"/>
              </a:rPr>
              <a:t>two (or more) </a:t>
            </a:r>
            <a:r>
              <a:rPr b="0" lang="en-US" sz="1800" spc="-1" strike="noStrike">
                <a:latin typeface="Arial"/>
              </a:rPr>
              <a:t>qubits: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74" name="Group 19"/>
          <p:cNvGrpSpPr/>
          <p:nvPr/>
        </p:nvGrpSpPr>
        <p:grpSpPr>
          <a:xfrm>
            <a:off x="4464000" y="2955600"/>
            <a:ext cx="1883520" cy="265320"/>
            <a:chOff x="4464000" y="2955600"/>
            <a:chExt cx="1883520" cy="265320"/>
          </a:xfrm>
        </p:grpSpPr>
        <p:sp>
          <p:nvSpPr>
            <p:cNvPr id="175" name="Freeform 20"/>
            <p:cNvSpPr/>
            <p:nvPr/>
          </p:nvSpPr>
          <p:spPr>
            <a:xfrm>
              <a:off x="4464000" y="2969280"/>
              <a:ext cx="1870200" cy="238320"/>
            </a:xfrm>
            <a:custGeom>
              <a:avLst/>
              <a:gdLst/>
              <a:ahLst/>
              <a:rect l="0" t="0" r="r" b="b"/>
              <a:pathLst>
                <a:path w="5195" h="662">
                  <a:moveTo>
                    <a:pt x="2597" y="661"/>
                  </a:moveTo>
                  <a:cubicBezTo>
                    <a:pt x="1731" y="661"/>
                    <a:pt x="866" y="661"/>
                    <a:pt x="0" y="661"/>
                  </a:cubicBezTo>
                  <a:cubicBezTo>
                    <a:pt x="0" y="441"/>
                    <a:pt x="0" y="220"/>
                    <a:pt x="0" y="0"/>
                  </a:cubicBezTo>
                  <a:cubicBezTo>
                    <a:pt x="1731" y="0"/>
                    <a:pt x="3463" y="0"/>
                    <a:pt x="5194" y="0"/>
                  </a:cubicBezTo>
                  <a:cubicBezTo>
                    <a:pt x="5194" y="220"/>
                    <a:pt x="5194" y="441"/>
                    <a:pt x="5194" y="661"/>
                  </a:cubicBezTo>
                  <a:cubicBezTo>
                    <a:pt x="4328" y="661"/>
                    <a:pt x="3463" y="661"/>
                    <a:pt x="2597" y="66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</p:sp>
        <p:sp>
          <p:nvSpPr>
            <p:cNvPr id="176" name="Freeform 21"/>
            <p:cNvSpPr/>
            <p:nvPr/>
          </p:nvSpPr>
          <p:spPr>
            <a:xfrm>
              <a:off x="4482000" y="2955600"/>
              <a:ext cx="11160" cy="265680"/>
            </a:xfrm>
            <a:custGeom>
              <a:avLst/>
              <a:gdLst/>
              <a:ahLst/>
              <a:rect l="0" t="0" r="r" b="b"/>
              <a:pathLst>
                <a:path w="31" h="738">
                  <a:moveTo>
                    <a:pt x="30" y="27"/>
                  </a:moveTo>
                  <a:cubicBezTo>
                    <a:pt x="30" y="15"/>
                    <a:pt x="30" y="0"/>
                    <a:pt x="15" y="0"/>
                  </a:cubicBezTo>
                  <a:cubicBezTo>
                    <a:pt x="0" y="0"/>
                    <a:pt x="0" y="15"/>
                    <a:pt x="0" y="27"/>
                  </a:cubicBezTo>
                  <a:cubicBezTo>
                    <a:pt x="0" y="255"/>
                    <a:pt x="0" y="482"/>
                    <a:pt x="0" y="710"/>
                  </a:cubicBezTo>
                  <a:cubicBezTo>
                    <a:pt x="0" y="722"/>
                    <a:pt x="0" y="737"/>
                    <a:pt x="15" y="737"/>
                  </a:cubicBezTo>
                  <a:cubicBezTo>
                    <a:pt x="30" y="737"/>
                    <a:pt x="30" y="722"/>
                    <a:pt x="30" y="710"/>
                  </a:cubicBezTo>
                  <a:cubicBezTo>
                    <a:pt x="30" y="482"/>
                    <a:pt x="30" y="255"/>
                    <a:pt x="30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77" name="Freeform 22"/>
            <p:cNvSpPr/>
            <p:nvPr/>
          </p:nvSpPr>
          <p:spPr>
            <a:xfrm>
              <a:off x="4532040" y="2970720"/>
              <a:ext cx="161640" cy="238320"/>
            </a:xfrm>
            <a:custGeom>
              <a:avLst/>
              <a:gdLst/>
              <a:ahLst/>
              <a:rect l="0" t="0" r="r" b="b"/>
              <a:pathLst>
                <a:path w="449" h="662">
                  <a:moveTo>
                    <a:pt x="335" y="19"/>
                  </a:moveTo>
                  <a:cubicBezTo>
                    <a:pt x="335" y="17"/>
                    <a:pt x="337" y="10"/>
                    <a:pt x="337" y="8"/>
                  </a:cubicBezTo>
                  <a:cubicBezTo>
                    <a:pt x="337" y="0"/>
                    <a:pt x="332" y="0"/>
                    <a:pt x="328" y="0"/>
                  </a:cubicBezTo>
                  <a:cubicBezTo>
                    <a:pt x="320" y="0"/>
                    <a:pt x="320" y="2"/>
                    <a:pt x="318" y="15"/>
                  </a:cubicBezTo>
                  <a:cubicBezTo>
                    <a:pt x="276" y="177"/>
                    <a:pt x="235" y="339"/>
                    <a:pt x="194" y="502"/>
                  </a:cubicBezTo>
                  <a:cubicBezTo>
                    <a:pt x="139" y="493"/>
                    <a:pt x="110" y="466"/>
                    <a:pt x="110" y="418"/>
                  </a:cubicBezTo>
                  <a:cubicBezTo>
                    <a:pt x="110" y="403"/>
                    <a:pt x="110" y="384"/>
                    <a:pt x="150" y="281"/>
                  </a:cubicBezTo>
                  <a:cubicBezTo>
                    <a:pt x="154" y="273"/>
                    <a:pt x="158" y="260"/>
                    <a:pt x="158" y="246"/>
                  </a:cubicBezTo>
                  <a:cubicBezTo>
                    <a:pt x="158" y="212"/>
                    <a:pt x="135" y="185"/>
                    <a:pt x="97" y="185"/>
                  </a:cubicBezTo>
                  <a:cubicBezTo>
                    <a:pt x="28" y="185"/>
                    <a:pt x="0" y="292"/>
                    <a:pt x="0" y="298"/>
                  </a:cubicBezTo>
                  <a:cubicBezTo>
                    <a:pt x="0" y="307"/>
                    <a:pt x="6" y="304"/>
                    <a:pt x="9" y="307"/>
                  </a:cubicBezTo>
                  <a:cubicBezTo>
                    <a:pt x="17" y="307"/>
                    <a:pt x="17" y="304"/>
                    <a:pt x="21" y="292"/>
                  </a:cubicBezTo>
                  <a:cubicBezTo>
                    <a:pt x="40" y="223"/>
                    <a:pt x="70" y="202"/>
                    <a:pt x="95" y="202"/>
                  </a:cubicBezTo>
                  <a:cubicBezTo>
                    <a:pt x="101" y="202"/>
                    <a:pt x="114" y="202"/>
                    <a:pt x="114" y="225"/>
                  </a:cubicBezTo>
                  <a:cubicBezTo>
                    <a:pt x="114" y="244"/>
                    <a:pt x="107" y="262"/>
                    <a:pt x="97" y="288"/>
                  </a:cubicBezTo>
                  <a:cubicBezTo>
                    <a:pt x="61" y="380"/>
                    <a:pt x="61" y="401"/>
                    <a:pt x="61" y="414"/>
                  </a:cubicBezTo>
                  <a:cubicBezTo>
                    <a:pt x="61" y="483"/>
                    <a:pt x="120" y="512"/>
                    <a:pt x="189" y="517"/>
                  </a:cubicBezTo>
                  <a:cubicBezTo>
                    <a:pt x="183" y="544"/>
                    <a:pt x="183" y="546"/>
                    <a:pt x="175" y="584"/>
                  </a:cubicBezTo>
                  <a:cubicBezTo>
                    <a:pt x="173" y="592"/>
                    <a:pt x="156" y="651"/>
                    <a:pt x="156" y="655"/>
                  </a:cubicBezTo>
                  <a:cubicBezTo>
                    <a:pt x="159" y="657"/>
                    <a:pt x="156" y="661"/>
                    <a:pt x="166" y="661"/>
                  </a:cubicBezTo>
                  <a:cubicBezTo>
                    <a:pt x="168" y="661"/>
                    <a:pt x="171" y="661"/>
                    <a:pt x="173" y="659"/>
                  </a:cubicBezTo>
                  <a:cubicBezTo>
                    <a:pt x="175" y="657"/>
                    <a:pt x="179" y="638"/>
                    <a:pt x="181" y="628"/>
                  </a:cubicBezTo>
                  <a:cubicBezTo>
                    <a:pt x="190" y="591"/>
                    <a:pt x="199" y="555"/>
                    <a:pt x="208" y="519"/>
                  </a:cubicBezTo>
                  <a:cubicBezTo>
                    <a:pt x="236" y="519"/>
                    <a:pt x="301" y="519"/>
                    <a:pt x="370" y="439"/>
                  </a:cubicBezTo>
                  <a:cubicBezTo>
                    <a:pt x="402" y="405"/>
                    <a:pt x="417" y="374"/>
                    <a:pt x="425" y="351"/>
                  </a:cubicBezTo>
                  <a:cubicBezTo>
                    <a:pt x="431" y="334"/>
                    <a:pt x="448" y="269"/>
                    <a:pt x="448" y="237"/>
                  </a:cubicBezTo>
                  <a:cubicBezTo>
                    <a:pt x="448" y="195"/>
                    <a:pt x="427" y="185"/>
                    <a:pt x="415" y="185"/>
                  </a:cubicBezTo>
                  <a:cubicBezTo>
                    <a:pt x="398" y="185"/>
                    <a:pt x="379" y="204"/>
                    <a:pt x="379" y="220"/>
                  </a:cubicBezTo>
                  <a:cubicBezTo>
                    <a:pt x="379" y="231"/>
                    <a:pt x="383" y="235"/>
                    <a:pt x="389" y="239"/>
                  </a:cubicBezTo>
                  <a:cubicBezTo>
                    <a:pt x="398" y="248"/>
                    <a:pt x="417" y="267"/>
                    <a:pt x="417" y="302"/>
                  </a:cubicBezTo>
                  <a:cubicBezTo>
                    <a:pt x="417" y="351"/>
                    <a:pt x="379" y="409"/>
                    <a:pt x="351" y="437"/>
                  </a:cubicBezTo>
                  <a:cubicBezTo>
                    <a:pt x="286" y="502"/>
                    <a:pt x="240" y="502"/>
                    <a:pt x="213" y="502"/>
                  </a:cubicBezTo>
                  <a:cubicBezTo>
                    <a:pt x="253" y="341"/>
                    <a:pt x="294" y="180"/>
                    <a:pt x="335" y="1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78" name="Freeform 23"/>
            <p:cNvSpPr/>
            <p:nvPr/>
          </p:nvSpPr>
          <p:spPr>
            <a:xfrm>
              <a:off x="4722120" y="2955600"/>
              <a:ext cx="59400" cy="265680"/>
            </a:xfrm>
            <a:custGeom>
              <a:avLst/>
              <a:gdLst/>
              <a:ahLst/>
              <a:rect l="0" t="0" r="r" b="b"/>
              <a:pathLst>
                <a:path w="165" h="738">
                  <a:moveTo>
                    <a:pt x="160" y="380"/>
                  </a:moveTo>
                  <a:cubicBezTo>
                    <a:pt x="164" y="372"/>
                    <a:pt x="164" y="373"/>
                    <a:pt x="164" y="370"/>
                  </a:cubicBezTo>
                  <a:cubicBezTo>
                    <a:pt x="164" y="366"/>
                    <a:pt x="164" y="365"/>
                    <a:pt x="160" y="357"/>
                  </a:cubicBezTo>
                  <a:cubicBezTo>
                    <a:pt x="117" y="244"/>
                    <a:pt x="74" y="130"/>
                    <a:pt x="32" y="17"/>
                  </a:cubicBezTo>
                  <a:cubicBezTo>
                    <a:pt x="27" y="4"/>
                    <a:pt x="22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7"/>
                    <a:pt x="0" y="19"/>
                    <a:pt x="2" y="27"/>
                  </a:cubicBezTo>
                  <a:cubicBezTo>
                    <a:pt x="46" y="141"/>
                    <a:pt x="90" y="255"/>
                    <a:pt x="135" y="370"/>
                  </a:cubicBezTo>
                  <a:cubicBezTo>
                    <a:pt x="90" y="482"/>
                    <a:pt x="46" y="595"/>
                    <a:pt x="2" y="708"/>
                  </a:cubicBezTo>
                  <a:cubicBezTo>
                    <a:pt x="0" y="716"/>
                    <a:pt x="0" y="718"/>
                    <a:pt x="0" y="722"/>
                  </a:cubicBezTo>
                  <a:cubicBezTo>
                    <a:pt x="0" y="731"/>
                    <a:pt x="6" y="737"/>
                    <a:pt x="15" y="737"/>
                  </a:cubicBezTo>
                  <a:cubicBezTo>
                    <a:pt x="23" y="737"/>
                    <a:pt x="27" y="729"/>
                    <a:pt x="30" y="722"/>
                  </a:cubicBezTo>
                  <a:cubicBezTo>
                    <a:pt x="73" y="608"/>
                    <a:pt x="116" y="494"/>
                    <a:pt x="160" y="3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79" name="Freeform 24"/>
            <p:cNvSpPr/>
            <p:nvPr/>
          </p:nvSpPr>
          <p:spPr>
            <a:xfrm>
              <a:off x="4899240" y="3056400"/>
              <a:ext cx="177480" cy="64080"/>
            </a:xfrm>
            <a:custGeom>
              <a:avLst/>
              <a:gdLst/>
              <a:ahLst/>
              <a:rect l="0" t="0" r="r" b="b"/>
              <a:pathLst>
                <a:path w="493" h="178">
                  <a:moveTo>
                    <a:pt x="467" y="33"/>
                  </a:moveTo>
                  <a:cubicBezTo>
                    <a:pt x="478" y="33"/>
                    <a:pt x="492" y="32"/>
                    <a:pt x="492" y="16"/>
                  </a:cubicBezTo>
                  <a:cubicBezTo>
                    <a:pt x="492" y="0"/>
                    <a:pt x="478" y="1"/>
                    <a:pt x="467" y="1"/>
                  </a:cubicBezTo>
                  <a:cubicBezTo>
                    <a:pt x="320" y="1"/>
                    <a:pt x="173" y="1"/>
                    <a:pt x="25" y="1"/>
                  </a:cubicBezTo>
                  <a:cubicBezTo>
                    <a:pt x="15" y="1"/>
                    <a:pt x="0" y="0"/>
                    <a:pt x="0" y="16"/>
                  </a:cubicBezTo>
                  <a:cubicBezTo>
                    <a:pt x="0" y="32"/>
                    <a:pt x="15" y="33"/>
                    <a:pt x="25" y="33"/>
                  </a:cubicBezTo>
                  <a:cubicBezTo>
                    <a:pt x="173" y="33"/>
                    <a:pt x="320" y="33"/>
                    <a:pt x="467" y="33"/>
                  </a:cubicBezTo>
                  <a:moveTo>
                    <a:pt x="467" y="176"/>
                  </a:moveTo>
                  <a:cubicBezTo>
                    <a:pt x="478" y="176"/>
                    <a:pt x="492" y="177"/>
                    <a:pt x="492" y="161"/>
                  </a:cubicBezTo>
                  <a:cubicBezTo>
                    <a:pt x="492" y="145"/>
                    <a:pt x="478" y="144"/>
                    <a:pt x="467" y="144"/>
                  </a:cubicBezTo>
                  <a:cubicBezTo>
                    <a:pt x="320" y="144"/>
                    <a:pt x="173" y="144"/>
                    <a:pt x="25" y="144"/>
                  </a:cubicBezTo>
                  <a:cubicBezTo>
                    <a:pt x="15" y="144"/>
                    <a:pt x="0" y="145"/>
                    <a:pt x="0" y="161"/>
                  </a:cubicBezTo>
                  <a:cubicBezTo>
                    <a:pt x="0" y="177"/>
                    <a:pt x="15" y="176"/>
                    <a:pt x="25" y="176"/>
                  </a:cubicBezTo>
                  <a:cubicBezTo>
                    <a:pt x="173" y="176"/>
                    <a:pt x="320" y="176"/>
                    <a:pt x="467" y="17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80" name="Freeform 25"/>
            <p:cNvSpPr/>
            <p:nvPr/>
          </p:nvSpPr>
          <p:spPr>
            <a:xfrm>
              <a:off x="5196960" y="2955600"/>
              <a:ext cx="10800" cy="265680"/>
            </a:xfrm>
            <a:custGeom>
              <a:avLst/>
              <a:gdLst/>
              <a:ahLst/>
              <a:rect l="0" t="0" r="r" b="b"/>
              <a:pathLst>
                <a:path w="30" h="738">
                  <a:moveTo>
                    <a:pt x="29" y="27"/>
                  </a:moveTo>
                  <a:cubicBezTo>
                    <a:pt x="29" y="15"/>
                    <a:pt x="29" y="0"/>
                    <a:pt x="14" y="0"/>
                  </a:cubicBezTo>
                  <a:cubicBezTo>
                    <a:pt x="0" y="0"/>
                    <a:pt x="0" y="15"/>
                    <a:pt x="0" y="27"/>
                  </a:cubicBezTo>
                  <a:cubicBezTo>
                    <a:pt x="0" y="255"/>
                    <a:pt x="0" y="482"/>
                    <a:pt x="0" y="710"/>
                  </a:cubicBezTo>
                  <a:cubicBezTo>
                    <a:pt x="0" y="722"/>
                    <a:pt x="0" y="737"/>
                    <a:pt x="14" y="737"/>
                  </a:cubicBezTo>
                  <a:cubicBezTo>
                    <a:pt x="29" y="737"/>
                    <a:pt x="29" y="722"/>
                    <a:pt x="29" y="710"/>
                  </a:cubicBezTo>
                  <a:cubicBezTo>
                    <a:pt x="29" y="482"/>
                    <a:pt x="29" y="255"/>
                    <a:pt x="29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81" name="Freeform 26"/>
            <p:cNvSpPr/>
            <p:nvPr/>
          </p:nvSpPr>
          <p:spPr>
            <a:xfrm>
              <a:off x="5262840" y="2978280"/>
              <a:ext cx="87840" cy="176400"/>
            </a:xfrm>
            <a:custGeom>
              <a:avLst/>
              <a:gdLst/>
              <a:ahLst/>
              <a:rect l="0" t="0" r="r" b="b"/>
              <a:pathLst>
                <a:path w="244" h="490">
                  <a:moveTo>
                    <a:pt x="151" y="19"/>
                  </a:moveTo>
                  <a:cubicBezTo>
                    <a:pt x="151" y="0"/>
                    <a:pt x="151" y="0"/>
                    <a:pt x="134" y="0"/>
                  </a:cubicBezTo>
                  <a:cubicBezTo>
                    <a:pt x="88" y="46"/>
                    <a:pt x="23" y="46"/>
                    <a:pt x="0" y="46"/>
                  </a:cubicBezTo>
                  <a:cubicBezTo>
                    <a:pt x="0" y="54"/>
                    <a:pt x="0" y="62"/>
                    <a:pt x="0" y="69"/>
                  </a:cubicBezTo>
                  <a:cubicBezTo>
                    <a:pt x="14" y="69"/>
                    <a:pt x="58" y="69"/>
                    <a:pt x="96" y="50"/>
                  </a:cubicBezTo>
                  <a:cubicBezTo>
                    <a:pt x="96" y="177"/>
                    <a:pt x="96" y="304"/>
                    <a:pt x="96" y="430"/>
                  </a:cubicBezTo>
                  <a:cubicBezTo>
                    <a:pt x="96" y="458"/>
                    <a:pt x="94" y="466"/>
                    <a:pt x="29" y="466"/>
                  </a:cubicBezTo>
                  <a:cubicBezTo>
                    <a:pt x="21" y="466"/>
                    <a:pt x="12" y="466"/>
                    <a:pt x="4" y="466"/>
                  </a:cubicBezTo>
                  <a:cubicBezTo>
                    <a:pt x="4" y="474"/>
                    <a:pt x="4" y="482"/>
                    <a:pt x="4" y="489"/>
                  </a:cubicBezTo>
                  <a:cubicBezTo>
                    <a:pt x="31" y="487"/>
                    <a:pt x="94" y="487"/>
                    <a:pt x="124" y="487"/>
                  </a:cubicBezTo>
                  <a:cubicBezTo>
                    <a:pt x="153" y="487"/>
                    <a:pt x="218" y="487"/>
                    <a:pt x="243" y="489"/>
                  </a:cubicBezTo>
                  <a:cubicBezTo>
                    <a:pt x="243" y="482"/>
                    <a:pt x="243" y="474"/>
                    <a:pt x="243" y="466"/>
                  </a:cubicBezTo>
                  <a:cubicBezTo>
                    <a:pt x="236" y="466"/>
                    <a:pt x="228" y="466"/>
                    <a:pt x="220" y="466"/>
                  </a:cubicBezTo>
                  <a:cubicBezTo>
                    <a:pt x="153" y="466"/>
                    <a:pt x="151" y="458"/>
                    <a:pt x="151" y="430"/>
                  </a:cubicBezTo>
                  <a:cubicBezTo>
                    <a:pt x="151" y="293"/>
                    <a:pt x="151" y="156"/>
                    <a:pt x="151" y="1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82" name="Freeform 27"/>
            <p:cNvSpPr/>
            <p:nvPr/>
          </p:nvSpPr>
          <p:spPr>
            <a:xfrm>
              <a:off x="5382360" y="2978280"/>
              <a:ext cx="112320" cy="182520"/>
            </a:xfrm>
            <a:custGeom>
              <a:avLst/>
              <a:gdLst/>
              <a:ahLst/>
              <a:rect l="0" t="0" r="r" b="b"/>
              <a:pathLst>
                <a:path w="312" h="507">
                  <a:moveTo>
                    <a:pt x="311" y="254"/>
                  </a:moveTo>
                  <a:cubicBezTo>
                    <a:pt x="311" y="195"/>
                    <a:pt x="307" y="136"/>
                    <a:pt x="282" y="82"/>
                  </a:cubicBezTo>
                  <a:cubicBezTo>
                    <a:pt x="248" y="10"/>
                    <a:pt x="187" y="0"/>
                    <a:pt x="155" y="0"/>
                  </a:cubicBezTo>
                  <a:cubicBezTo>
                    <a:pt x="111" y="0"/>
                    <a:pt x="59" y="19"/>
                    <a:pt x="27" y="86"/>
                  </a:cubicBezTo>
                  <a:cubicBezTo>
                    <a:pt x="4" y="139"/>
                    <a:pt x="0" y="195"/>
                    <a:pt x="0" y="254"/>
                  </a:cubicBezTo>
                  <a:cubicBezTo>
                    <a:pt x="0" y="309"/>
                    <a:pt x="4" y="376"/>
                    <a:pt x="33" y="430"/>
                  </a:cubicBezTo>
                  <a:cubicBezTo>
                    <a:pt x="65" y="491"/>
                    <a:pt x="120" y="506"/>
                    <a:pt x="155" y="506"/>
                  </a:cubicBezTo>
                  <a:cubicBezTo>
                    <a:pt x="195" y="506"/>
                    <a:pt x="252" y="491"/>
                    <a:pt x="284" y="420"/>
                  </a:cubicBezTo>
                  <a:cubicBezTo>
                    <a:pt x="307" y="370"/>
                    <a:pt x="311" y="313"/>
                    <a:pt x="311" y="254"/>
                  </a:cubicBezTo>
                  <a:moveTo>
                    <a:pt x="155" y="489"/>
                  </a:moveTo>
                  <a:cubicBezTo>
                    <a:pt x="126" y="489"/>
                    <a:pt x="84" y="470"/>
                    <a:pt x="69" y="401"/>
                  </a:cubicBezTo>
                  <a:cubicBezTo>
                    <a:pt x="61" y="357"/>
                    <a:pt x="61" y="288"/>
                    <a:pt x="61" y="246"/>
                  </a:cubicBezTo>
                  <a:cubicBezTo>
                    <a:pt x="61" y="197"/>
                    <a:pt x="61" y="149"/>
                    <a:pt x="67" y="109"/>
                  </a:cubicBezTo>
                  <a:cubicBezTo>
                    <a:pt x="82" y="23"/>
                    <a:pt x="136" y="15"/>
                    <a:pt x="155" y="15"/>
                  </a:cubicBezTo>
                  <a:cubicBezTo>
                    <a:pt x="181" y="15"/>
                    <a:pt x="229" y="29"/>
                    <a:pt x="242" y="101"/>
                  </a:cubicBezTo>
                  <a:cubicBezTo>
                    <a:pt x="250" y="143"/>
                    <a:pt x="250" y="199"/>
                    <a:pt x="250" y="246"/>
                  </a:cubicBezTo>
                  <a:cubicBezTo>
                    <a:pt x="250" y="300"/>
                    <a:pt x="250" y="351"/>
                    <a:pt x="242" y="397"/>
                  </a:cubicBezTo>
                  <a:cubicBezTo>
                    <a:pt x="231" y="468"/>
                    <a:pt x="189" y="489"/>
                    <a:pt x="155" y="48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83" name="Freeform 28"/>
            <p:cNvSpPr/>
            <p:nvPr/>
          </p:nvSpPr>
          <p:spPr>
            <a:xfrm>
              <a:off x="5520240" y="2955600"/>
              <a:ext cx="59400" cy="265680"/>
            </a:xfrm>
            <a:custGeom>
              <a:avLst/>
              <a:gdLst/>
              <a:ahLst/>
              <a:rect l="0" t="0" r="r" b="b"/>
              <a:pathLst>
                <a:path w="165" h="738">
                  <a:moveTo>
                    <a:pt x="159" y="380"/>
                  </a:moveTo>
                  <a:cubicBezTo>
                    <a:pt x="164" y="372"/>
                    <a:pt x="164" y="373"/>
                    <a:pt x="164" y="370"/>
                  </a:cubicBezTo>
                  <a:cubicBezTo>
                    <a:pt x="164" y="366"/>
                    <a:pt x="164" y="365"/>
                    <a:pt x="159" y="357"/>
                  </a:cubicBezTo>
                  <a:cubicBezTo>
                    <a:pt x="117" y="244"/>
                    <a:pt x="74" y="130"/>
                    <a:pt x="31" y="17"/>
                  </a:cubicBezTo>
                  <a:cubicBezTo>
                    <a:pt x="27" y="4"/>
                    <a:pt x="22" y="0"/>
                    <a:pt x="14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7"/>
                    <a:pt x="0" y="19"/>
                    <a:pt x="2" y="27"/>
                  </a:cubicBezTo>
                  <a:cubicBezTo>
                    <a:pt x="45" y="141"/>
                    <a:pt x="89" y="255"/>
                    <a:pt x="132" y="370"/>
                  </a:cubicBezTo>
                  <a:cubicBezTo>
                    <a:pt x="89" y="482"/>
                    <a:pt x="45" y="595"/>
                    <a:pt x="2" y="708"/>
                  </a:cubicBezTo>
                  <a:cubicBezTo>
                    <a:pt x="0" y="716"/>
                    <a:pt x="0" y="718"/>
                    <a:pt x="0" y="722"/>
                  </a:cubicBezTo>
                  <a:cubicBezTo>
                    <a:pt x="0" y="731"/>
                    <a:pt x="6" y="737"/>
                    <a:pt x="14" y="737"/>
                  </a:cubicBezTo>
                  <a:cubicBezTo>
                    <a:pt x="23" y="737"/>
                    <a:pt x="27" y="729"/>
                    <a:pt x="29" y="722"/>
                  </a:cubicBezTo>
                  <a:cubicBezTo>
                    <a:pt x="72" y="608"/>
                    <a:pt x="116" y="494"/>
                    <a:pt x="159" y="3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84" name="Freeform 29"/>
            <p:cNvSpPr/>
            <p:nvPr/>
          </p:nvSpPr>
          <p:spPr>
            <a:xfrm>
              <a:off x="5682960" y="3000240"/>
              <a:ext cx="176760" cy="176400"/>
            </a:xfrm>
            <a:custGeom>
              <a:avLst/>
              <a:gdLst/>
              <a:ahLst/>
              <a:rect l="0" t="0" r="r" b="b"/>
              <a:pathLst>
                <a:path w="491" h="490">
                  <a:moveTo>
                    <a:pt x="260" y="260"/>
                  </a:moveTo>
                  <a:cubicBezTo>
                    <a:pt x="329" y="260"/>
                    <a:pt x="398" y="260"/>
                    <a:pt x="467" y="260"/>
                  </a:cubicBezTo>
                  <a:cubicBezTo>
                    <a:pt x="477" y="260"/>
                    <a:pt x="490" y="261"/>
                    <a:pt x="490" y="246"/>
                  </a:cubicBezTo>
                  <a:cubicBezTo>
                    <a:pt x="490" y="230"/>
                    <a:pt x="477" y="229"/>
                    <a:pt x="467" y="229"/>
                  </a:cubicBezTo>
                  <a:cubicBezTo>
                    <a:pt x="398" y="229"/>
                    <a:pt x="329" y="229"/>
                    <a:pt x="260" y="229"/>
                  </a:cubicBezTo>
                  <a:cubicBezTo>
                    <a:pt x="260" y="160"/>
                    <a:pt x="260" y="92"/>
                    <a:pt x="260" y="23"/>
                  </a:cubicBezTo>
                  <a:cubicBezTo>
                    <a:pt x="260" y="12"/>
                    <a:pt x="260" y="0"/>
                    <a:pt x="246" y="0"/>
                  </a:cubicBezTo>
                  <a:cubicBezTo>
                    <a:pt x="231" y="0"/>
                    <a:pt x="231" y="12"/>
                    <a:pt x="231" y="23"/>
                  </a:cubicBezTo>
                  <a:cubicBezTo>
                    <a:pt x="231" y="92"/>
                    <a:pt x="231" y="160"/>
                    <a:pt x="231" y="229"/>
                  </a:cubicBezTo>
                  <a:cubicBezTo>
                    <a:pt x="162" y="229"/>
                    <a:pt x="92" y="229"/>
                    <a:pt x="23" y="229"/>
                  </a:cubicBezTo>
                  <a:cubicBezTo>
                    <a:pt x="12" y="229"/>
                    <a:pt x="0" y="230"/>
                    <a:pt x="0" y="246"/>
                  </a:cubicBezTo>
                  <a:cubicBezTo>
                    <a:pt x="0" y="261"/>
                    <a:pt x="12" y="260"/>
                    <a:pt x="23" y="260"/>
                  </a:cubicBezTo>
                  <a:cubicBezTo>
                    <a:pt x="92" y="260"/>
                    <a:pt x="162" y="260"/>
                    <a:pt x="231" y="260"/>
                  </a:cubicBezTo>
                  <a:cubicBezTo>
                    <a:pt x="231" y="329"/>
                    <a:pt x="231" y="397"/>
                    <a:pt x="231" y="466"/>
                  </a:cubicBezTo>
                  <a:cubicBezTo>
                    <a:pt x="231" y="477"/>
                    <a:pt x="231" y="489"/>
                    <a:pt x="246" y="489"/>
                  </a:cubicBezTo>
                  <a:cubicBezTo>
                    <a:pt x="260" y="489"/>
                    <a:pt x="260" y="477"/>
                    <a:pt x="260" y="466"/>
                  </a:cubicBezTo>
                  <a:cubicBezTo>
                    <a:pt x="260" y="397"/>
                    <a:pt x="260" y="329"/>
                    <a:pt x="260" y="26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85" name="Freeform 30"/>
            <p:cNvSpPr/>
            <p:nvPr/>
          </p:nvSpPr>
          <p:spPr>
            <a:xfrm>
              <a:off x="5965200" y="2955600"/>
              <a:ext cx="10800" cy="265680"/>
            </a:xfrm>
            <a:custGeom>
              <a:avLst/>
              <a:gdLst/>
              <a:ahLst/>
              <a:rect l="0" t="0" r="r" b="b"/>
              <a:pathLst>
                <a:path w="30" h="738">
                  <a:moveTo>
                    <a:pt x="29" y="27"/>
                  </a:moveTo>
                  <a:cubicBezTo>
                    <a:pt x="29" y="15"/>
                    <a:pt x="29" y="0"/>
                    <a:pt x="15" y="0"/>
                  </a:cubicBezTo>
                  <a:cubicBezTo>
                    <a:pt x="0" y="0"/>
                    <a:pt x="0" y="15"/>
                    <a:pt x="0" y="27"/>
                  </a:cubicBezTo>
                  <a:cubicBezTo>
                    <a:pt x="0" y="255"/>
                    <a:pt x="0" y="482"/>
                    <a:pt x="0" y="710"/>
                  </a:cubicBezTo>
                  <a:cubicBezTo>
                    <a:pt x="0" y="722"/>
                    <a:pt x="0" y="737"/>
                    <a:pt x="15" y="737"/>
                  </a:cubicBezTo>
                  <a:cubicBezTo>
                    <a:pt x="29" y="737"/>
                    <a:pt x="29" y="722"/>
                    <a:pt x="29" y="710"/>
                  </a:cubicBezTo>
                  <a:cubicBezTo>
                    <a:pt x="29" y="482"/>
                    <a:pt x="29" y="255"/>
                    <a:pt x="29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86" name="Freeform 31"/>
            <p:cNvSpPr/>
            <p:nvPr/>
          </p:nvSpPr>
          <p:spPr>
            <a:xfrm>
              <a:off x="6017400" y="2978280"/>
              <a:ext cx="112320" cy="182520"/>
            </a:xfrm>
            <a:custGeom>
              <a:avLst/>
              <a:gdLst/>
              <a:ahLst/>
              <a:rect l="0" t="0" r="r" b="b"/>
              <a:pathLst>
                <a:path w="312" h="507">
                  <a:moveTo>
                    <a:pt x="311" y="254"/>
                  </a:moveTo>
                  <a:cubicBezTo>
                    <a:pt x="311" y="195"/>
                    <a:pt x="309" y="136"/>
                    <a:pt x="282" y="82"/>
                  </a:cubicBezTo>
                  <a:cubicBezTo>
                    <a:pt x="248" y="10"/>
                    <a:pt x="187" y="0"/>
                    <a:pt x="158" y="0"/>
                  </a:cubicBezTo>
                  <a:cubicBezTo>
                    <a:pt x="114" y="0"/>
                    <a:pt x="59" y="19"/>
                    <a:pt x="27" y="86"/>
                  </a:cubicBezTo>
                  <a:cubicBezTo>
                    <a:pt x="4" y="139"/>
                    <a:pt x="0" y="195"/>
                    <a:pt x="0" y="254"/>
                  </a:cubicBezTo>
                  <a:cubicBezTo>
                    <a:pt x="0" y="309"/>
                    <a:pt x="4" y="376"/>
                    <a:pt x="34" y="430"/>
                  </a:cubicBezTo>
                  <a:cubicBezTo>
                    <a:pt x="65" y="491"/>
                    <a:pt x="120" y="506"/>
                    <a:pt x="156" y="506"/>
                  </a:cubicBezTo>
                  <a:cubicBezTo>
                    <a:pt x="196" y="506"/>
                    <a:pt x="252" y="491"/>
                    <a:pt x="284" y="420"/>
                  </a:cubicBezTo>
                  <a:cubicBezTo>
                    <a:pt x="309" y="370"/>
                    <a:pt x="311" y="313"/>
                    <a:pt x="311" y="254"/>
                  </a:cubicBezTo>
                  <a:moveTo>
                    <a:pt x="156" y="489"/>
                  </a:moveTo>
                  <a:cubicBezTo>
                    <a:pt x="128" y="489"/>
                    <a:pt x="84" y="470"/>
                    <a:pt x="72" y="401"/>
                  </a:cubicBezTo>
                  <a:cubicBezTo>
                    <a:pt x="63" y="357"/>
                    <a:pt x="63" y="288"/>
                    <a:pt x="63" y="246"/>
                  </a:cubicBezTo>
                  <a:cubicBezTo>
                    <a:pt x="63" y="197"/>
                    <a:pt x="63" y="149"/>
                    <a:pt x="67" y="109"/>
                  </a:cubicBezTo>
                  <a:cubicBezTo>
                    <a:pt x="82" y="23"/>
                    <a:pt x="137" y="15"/>
                    <a:pt x="156" y="15"/>
                  </a:cubicBezTo>
                  <a:cubicBezTo>
                    <a:pt x="181" y="15"/>
                    <a:pt x="229" y="29"/>
                    <a:pt x="244" y="101"/>
                  </a:cubicBezTo>
                  <a:cubicBezTo>
                    <a:pt x="250" y="143"/>
                    <a:pt x="250" y="199"/>
                    <a:pt x="250" y="246"/>
                  </a:cubicBezTo>
                  <a:cubicBezTo>
                    <a:pt x="250" y="300"/>
                    <a:pt x="250" y="351"/>
                    <a:pt x="242" y="397"/>
                  </a:cubicBezTo>
                  <a:cubicBezTo>
                    <a:pt x="231" y="468"/>
                    <a:pt x="189" y="489"/>
                    <a:pt x="156" y="48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87" name="Freeform 32"/>
            <p:cNvSpPr/>
            <p:nvPr/>
          </p:nvSpPr>
          <p:spPr>
            <a:xfrm>
              <a:off x="6164280" y="2978280"/>
              <a:ext cx="88200" cy="176400"/>
            </a:xfrm>
            <a:custGeom>
              <a:avLst/>
              <a:gdLst/>
              <a:ahLst/>
              <a:rect l="0" t="0" r="r" b="b"/>
              <a:pathLst>
                <a:path w="245" h="490">
                  <a:moveTo>
                    <a:pt x="152" y="19"/>
                  </a:moveTo>
                  <a:cubicBezTo>
                    <a:pt x="152" y="0"/>
                    <a:pt x="152" y="0"/>
                    <a:pt x="135" y="0"/>
                  </a:cubicBezTo>
                  <a:cubicBezTo>
                    <a:pt x="88" y="46"/>
                    <a:pt x="23" y="46"/>
                    <a:pt x="0" y="46"/>
                  </a:cubicBezTo>
                  <a:cubicBezTo>
                    <a:pt x="0" y="54"/>
                    <a:pt x="0" y="62"/>
                    <a:pt x="0" y="69"/>
                  </a:cubicBezTo>
                  <a:cubicBezTo>
                    <a:pt x="15" y="69"/>
                    <a:pt x="57" y="69"/>
                    <a:pt x="97" y="50"/>
                  </a:cubicBezTo>
                  <a:cubicBezTo>
                    <a:pt x="97" y="177"/>
                    <a:pt x="97" y="304"/>
                    <a:pt x="97" y="430"/>
                  </a:cubicBezTo>
                  <a:cubicBezTo>
                    <a:pt x="97" y="458"/>
                    <a:pt x="95" y="466"/>
                    <a:pt x="27" y="466"/>
                  </a:cubicBezTo>
                  <a:cubicBezTo>
                    <a:pt x="20" y="466"/>
                    <a:pt x="12" y="466"/>
                    <a:pt x="4" y="466"/>
                  </a:cubicBezTo>
                  <a:cubicBezTo>
                    <a:pt x="4" y="474"/>
                    <a:pt x="4" y="482"/>
                    <a:pt x="4" y="489"/>
                  </a:cubicBezTo>
                  <a:cubicBezTo>
                    <a:pt x="30" y="487"/>
                    <a:pt x="95" y="487"/>
                    <a:pt x="124" y="487"/>
                  </a:cubicBezTo>
                  <a:cubicBezTo>
                    <a:pt x="154" y="487"/>
                    <a:pt x="217" y="487"/>
                    <a:pt x="244" y="489"/>
                  </a:cubicBezTo>
                  <a:cubicBezTo>
                    <a:pt x="244" y="482"/>
                    <a:pt x="244" y="474"/>
                    <a:pt x="244" y="466"/>
                  </a:cubicBezTo>
                  <a:cubicBezTo>
                    <a:pt x="236" y="466"/>
                    <a:pt x="227" y="466"/>
                    <a:pt x="219" y="466"/>
                  </a:cubicBezTo>
                  <a:cubicBezTo>
                    <a:pt x="154" y="466"/>
                    <a:pt x="152" y="458"/>
                    <a:pt x="152" y="430"/>
                  </a:cubicBezTo>
                  <a:cubicBezTo>
                    <a:pt x="152" y="293"/>
                    <a:pt x="152" y="156"/>
                    <a:pt x="152" y="1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  <p:sp>
          <p:nvSpPr>
            <p:cNvPr id="188" name="Freeform 33"/>
            <p:cNvSpPr/>
            <p:nvPr/>
          </p:nvSpPr>
          <p:spPr>
            <a:xfrm>
              <a:off x="6287760" y="2955600"/>
              <a:ext cx="60120" cy="265680"/>
            </a:xfrm>
            <a:custGeom>
              <a:avLst/>
              <a:gdLst/>
              <a:ahLst/>
              <a:rect l="0" t="0" r="r" b="b"/>
              <a:pathLst>
                <a:path w="167" h="738">
                  <a:moveTo>
                    <a:pt x="162" y="380"/>
                  </a:moveTo>
                  <a:cubicBezTo>
                    <a:pt x="166" y="372"/>
                    <a:pt x="166" y="373"/>
                    <a:pt x="166" y="370"/>
                  </a:cubicBezTo>
                  <a:cubicBezTo>
                    <a:pt x="166" y="366"/>
                    <a:pt x="166" y="365"/>
                    <a:pt x="162" y="357"/>
                  </a:cubicBezTo>
                  <a:cubicBezTo>
                    <a:pt x="119" y="244"/>
                    <a:pt x="76" y="130"/>
                    <a:pt x="34" y="17"/>
                  </a:cubicBezTo>
                  <a:cubicBezTo>
                    <a:pt x="27" y="4"/>
                    <a:pt x="22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7"/>
                    <a:pt x="0" y="19"/>
                    <a:pt x="4" y="27"/>
                  </a:cubicBezTo>
                  <a:cubicBezTo>
                    <a:pt x="48" y="141"/>
                    <a:pt x="91" y="255"/>
                    <a:pt x="134" y="370"/>
                  </a:cubicBezTo>
                  <a:cubicBezTo>
                    <a:pt x="91" y="482"/>
                    <a:pt x="48" y="595"/>
                    <a:pt x="4" y="708"/>
                  </a:cubicBezTo>
                  <a:cubicBezTo>
                    <a:pt x="0" y="716"/>
                    <a:pt x="0" y="718"/>
                    <a:pt x="0" y="722"/>
                  </a:cubicBezTo>
                  <a:cubicBezTo>
                    <a:pt x="0" y="731"/>
                    <a:pt x="8" y="737"/>
                    <a:pt x="15" y="737"/>
                  </a:cubicBezTo>
                  <a:cubicBezTo>
                    <a:pt x="25" y="737"/>
                    <a:pt x="27" y="729"/>
                    <a:pt x="31" y="722"/>
                  </a:cubicBezTo>
                  <a:cubicBezTo>
                    <a:pt x="75" y="608"/>
                    <a:pt x="118" y="494"/>
                    <a:pt x="162" y="3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</p:sp>
      </p:grpSp>
      <p:sp>
        <p:nvSpPr>
          <p:cNvPr id="189" name="TextShape 34"/>
          <p:cNvSpPr txBox="1"/>
          <p:nvPr/>
        </p:nvSpPr>
        <p:spPr>
          <a:xfrm>
            <a:off x="4105080" y="3429000"/>
            <a:ext cx="4126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s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h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d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f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q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c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p</a:t>
            </a:r>
            <a:r>
              <a:rPr b="0" lang="en-US" sz="1800" spc="-1" strike="noStrike">
                <a:latin typeface="Arial"/>
              </a:rPr>
              <a:t>u</a:t>
            </a:r>
            <a:r>
              <a:rPr b="0" lang="en-US" sz="1800" spc="-1" strike="noStrike">
                <a:latin typeface="Arial"/>
              </a:rPr>
              <a:t>t</a:t>
            </a:r>
            <a:r>
              <a:rPr b="0" lang="en-US" sz="1800" spc="-1" strike="noStrike">
                <a:latin typeface="Arial"/>
              </a:rPr>
              <a:t>e</a:t>
            </a:r>
            <a:r>
              <a:rPr b="0" lang="en-US" sz="1800" spc="-1" strike="noStrike">
                <a:latin typeface="Arial"/>
              </a:rPr>
              <a:t>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" name="TextShape 35"/>
          <p:cNvSpPr txBox="1"/>
          <p:nvPr/>
        </p:nvSpPr>
        <p:spPr>
          <a:xfrm>
            <a:off x="6858000" y="2286000"/>
            <a:ext cx="21207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Until we measure it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1" name="TextShape 36"/>
          <p:cNvSpPr txBox="1"/>
          <p:nvPr/>
        </p:nvSpPr>
        <p:spPr>
          <a:xfrm>
            <a:off x="457200" y="4098240"/>
            <a:ext cx="37180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 u="sng">
                <a:uFillTx/>
                <a:latin typeface="Arial"/>
              </a:rPr>
              <a:t>Quantum Advantage Example: Li-3</a:t>
            </a:r>
            <a:endParaRPr b="0" lang="en-US" sz="1800" spc="-1" strike="noStrike" u="sng">
              <a:uFillTx/>
              <a:latin typeface="Arial"/>
            </a:endParaRPr>
          </a:p>
        </p:txBody>
      </p:sp>
      <p:sp>
        <p:nvSpPr>
          <p:cNvPr id="192" name="TextShape 37"/>
          <p:cNvSpPr txBox="1"/>
          <p:nvPr/>
        </p:nvSpPr>
        <p:spPr>
          <a:xfrm>
            <a:off x="228600" y="4444200"/>
            <a:ext cx="9558360" cy="1114200"/>
          </a:xfrm>
          <a:prstGeom prst="rect">
            <a:avLst/>
          </a:prstGeom>
          <a:solidFill>
            <a:srgbClr val="ffff00"/>
          </a:solidFill>
          <a:ln w="0"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To </a:t>
            </a:r>
            <a:r>
              <a:rPr b="0" lang="en-US" sz="1800" spc="-1" strike="noStrike">
                <a:latin typeface="Arial"/>
              </a:rPr>
              <a:t>si</a:t>
            </a:r>
            <a:r>
              <a:rPr b="0" lang="en-US" sz="1800" spc="-1" strike="noStrike">
                <a:latin typeface="Arial"/>
              </a:rPr>
              <a:t>mu</a:t>
            </a:r>
            <a:r>
              <a:rPr b="0" lang="en-US" sz="1800" spc="-1" strike="noStrike">
                <a:latin typeface="Arial"/>
              </a:rPr>
              <a:t>lat</a:t>
            </a:r>
            <a:r>
              <a:rPr b="0" lang="en-US" sz="1800" spc="-1" strike="noStrike">
                <a:latin typeface="Arial"/>
              </a:rPr>
              <a:t>e </a:t>
            </a:r>
            <a:r>
              <a:rPr b="0" lang="en-US" sz="1800" spc="-1" strike="noStrike">
                <a:latin typeface="Arial"/>
              </a:rPr>
              <a:t>the </a:t>
            </a:r>
            <a:r>
              <a:rPr b="0" lang="en-US" sz="1800" spc="-1" strike="noStrike">
                <a:latin typeface="Arial"/>
              </a:rPr>
              <a:t>ele</a:t>
            </a:r>
            <a:r>
              <a:rPr b="0" lang="en-US" sz="1800" spc="-1" strike="noStrike">
                <a:latin typeface="Arial"/>
              </a:rPr>
              <a:t>ctr</a:t>
            </a:r>
            <a:r>
              <a:rPr b="0" lang="en-US" sz="1800" spc="-1" strike="noStrike">
                <a:latin typeface="Arial"/>
              </a:rPr>
              <a:t>on </a:t>
            </a:r>
            <a:r>
              <a:rPr b="0" lang="en-US" sz="1800" spc="-1" strike="noStrike">
                <a:latin typeface="Arial"/>
              </a:rPr>
              <a:t>wa</a:t>
            </a:r>
            <a:r>
              <a:rPr b="0" lang="en-US" sz="1800" spc="-1" strike="noStrike">
                <a:latin typeface="Arial"/>
              </a:rPr>
              <a:t>ve </a:t>
            </a:r>
            <a:r>
              <a:rPr b="0" lang="en-US" sz="1800" spc="-1" strike="noStrike">
                <a:latin typeface="Arial"/>
              </a:rPr>
              <a:t>fun</a:t>
            </a:r>
            <a:r>
              <a:rPr b="0" lang="en-US" sz="1800" spc="-1" strike="noStrike">
                <a:latin typeface="Arial"/>
              </a:rPr>
              <a:t>cti</a:t>
            </a:r>
            <a:r>
              <a:rPr b="0" lang="en-US" sz="1800" spc="-1" strike="noStrike">
                <a:latin typeface="Arial"/>
              </a:rPr>
              <a:t>on </a:t>
            </a:r>
            <a:r>
              <a:rPr b="0" lang="en-US" sz="1800" spc="-1" strike="noStrike">
                <a:latin typeface="Arial"/>
              </a:rPr>
              <a:t>for </a:t>
            </a:r>
            <a:r>
              <a:rPr b="0" lang="en-US" sz="1800" spc="-1" strike="noStrike">
                <a:latin typeface="Arial"/>
              </a:rPr>
              <a:t>Lit</a:t>
            </a:r>
            <a:r>
              <a:rPr b="0" lang="en-US" sz="1800" spc="-1" strike="noStrike">
                <a:latin typeface="Arial"/>
              </a:rPr>
              <a:t>hiu</a:t>
            </a:r>
            <a:r>
              <a:rPr b="0" lang="en-US" sz="1800" spc="-1" strike="noStrike">
                <a:latin typeface="Arial"/>
              </a:rPr>
              <a:t>m </a:t>
            </a:r>
            <a:r>
              <a:rPr b="0" lang="en-US" sz="1800" spc="-1" strike="noStrike">
                <a:latin typeface="Arial"/>
              </a:rPr>
              <a:t>(N</a:t>
            </a:r>
            <a:r>
              <a:rPr b="0" lang="en-US" sz="1800" spc="-1" strike="noStrike">
                <a:latin typeface="Arial"/>
              </a:rPr>
              <a:t>=3 </a:t>
            </a:r>
            <a:r>
              <a:rPr b="0" lang="en-US" sz="1800" spc="-1" strike="noStrike">
                <a:latin typeface="Arial"/>
              </a:rPr>
              <a:t>ele</a:t>
            </a:r>
            <a:r>
              <a:rPr b="0" lang="en-US" sz="1800" spc="-1" strike="noStrike">
                <a:latin typeface="Arial"/>
              </a:rPr>
              <a:t>ctr</a:t>
            </a:r>
            <a:r>
              <a:rPr b="0" lang="en-US" sz="1800" spc="-1" strike="noStrike">
                <a:latin typeface="Arial"/>
              </a:rPr>
              <a:t>on</a:t>
            </a:r>
            <a:r>
              <a:rPr b="0" lang="en-US" sz="1800" spc="-1" strike="noStrike">
                <a:latin typeface="Arial"/>
              </a:rPr>
              <a:t>s) </a:t>
            </a:r>
            <a:r>
              <a:rPr b="0" lang="en-US" sz="1800" spc="-1" strike="noStrike">
                <a:latin typeface="Arial"/>
              </a:rPr>
              <a:t>usi</a:t>
            </a:r>
            <a:r>
              <a:rPr b="0" lang="en-US" sz="1800" spc="-1" strike="noStrike">
                <a:latin typeface="Arial"/>
              </a:rPr>
              <a:t>ng </a:t>
            </a:r>
            <a:r>
              <a:rPr b="0" lang="en-US" sz="1800" spc="-1" strike="noStrike">
                <a:latin typeface="Arial"/>
              </a:rPr>
              <a:t>a </a:t>
            </a:r>
            <a:r>
              <a:rPr b="0" lang="en-US" sz="1800" spc="-1" strike="noStrike">
                <a:latin typeface="Arial"/>
              </a:rPr>
              <a:t>co</a:t>
            </a:r>
            <a:r>
              <a:rPr b="0" lang="en-US" sz="1800" spc="-1" strike="noStrike">
                <a:latin typeface="Arial"/>
              </a:rPr>
              <a:t>mp</a:t>
            </a:r>
            <a:r>
              <a:rPr b="0" lang="en-US" sz="1800" spc="-1" strike="noStrike">
                <a:latin typeface="Arial"/>
              </a:rPr>
              <a:t>uta</a:t>
            </a:r>
            <a:r>
              <a:rPr b="0" lang="en-US" sz="1800" spc="-1" strike="noStrike">
                <a:latin typeface="Arial"/>
              </a:rPr>
              <a:t>tio</a:t>
            </a:r>
            <a:r>
              <a:rPr b="0" lang="en-US" sz="1800" spc="-1" strike="noStrike">
                <a:latin typeface="Arial"/>
              </a:rPr>
              <a:t>nal </a:t>
            </a:r>
            <a:r>
              <a:rPr b="0" lang="en-US" sz="1800" spc="-1" strike="noStrike">
                <a:latin typeface="Arial"/>
              </a:rPr>
              <a:t>gri</a:t>
            </a:r>
            <a:r>
              <a:rPr b="0" lang="en-US" sz="1800" spc="-1" strike="noStrike">
                <a:latin typeface="Arial"/>
              </a:rPr>
              <a:t>d </a:t>
            </a:r>
            <a:r>
              <a:rPr b="0" lang="en-US" sz="1800" spc="-1" strike="noStrike">
                <a:latin typeface="Arial"/>
              </a:rPr>
              <a:t>div</a:t>
            </a:r>
            <a:r>
              <a:rPr b="0" lang="en-US" sz="1800" spc="-1" strike="noStrike">
                <a:latin typeface="Arial"/>
              </a:rPr>
              <a:t>ide</a:t>
            </a:r>
            <a:r>
              <a:rPr b="0" lang="en-US" sz="1800" spc="-1" strike="noStrike">
                <a:latin typeface="Arial"/>
              </a:rPr>
              <a:t>d </a:t>
            </a:r>
            <a:r>
              <a:rPr b="0" lang="en-US" sz="1800" spc="-1" strike="noStrike">
                <a:latin typeface="Arial"/>
              </a:rPr>
              <a:t>int</a:t>
            </a:r>
            <a:r>
              <a:rPr b="0" lang="en-US" sz="1800" spc="-1" strike="noStrike">
                <a:latin typeface="Arial"/>
              </a:rPr>
              <a:t>o </a:t>
            </a:r>
            <a:r>
              <a:rPr b="0" lang="en-US" sz="1800" spc="-1" strike="noStrike">
                <a:latin typeface="Arial"/>
              </a:rPr>
              <a:t>3</a:t>
            </a:r>
            <a:r>
              <a:rPr b="0" i="1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re</a:t>
            </a:r>
            <a:r>
              <a:rPr b="0" lang="en-US" sz="1800" spc="-1" strike="noStrike">
                <a:latin typeface="Arial"/>
              </a:rPr>
              <a:t>gio</a:t>
            </a:r>
            <a:r>
              <a:rPr b="0" lang="en-US" sz="1800" spc="-1" strike="noStrike">
                <a:latin typeface="Arial"/>
              </a:rPr>
              <a:t>ns </a:t>
            </a:r>
            <a:r>
              <a:rPr b="0" lang="en-US" sz="1800" spc="-1" strike="noStrike">
                <a:latin typeface="Arial"/>
              </a:rPr>
              <a:t>re</a:t>
            </a:r>
            <a:r>
              <a:rPr b="0" lang="en-US" sz="1800" spc="-1" strike="noStrike">
                <a:latin typeface="Arial"/>
              </a:rPr>
              <a:t>qui</a:t>
            </a:r>
            <a:r>
              <a:rPr b="0" lang="en-US" sz="1800" spc="-1" strike="noStrike">
                <a:latin typeface="Arial"/>
              </a:rPr>
              <a:t>res </a:t>
            </a:r>
            <a:r>
              <a:rPr b="0" lang="en-US" sz="1800" spc="-1" strike="noStrike">
                <a:latin typeface="Arial"/>
              </a:rPr>
              <a:t>a </a:t>
            </a:r>
            <a:r>
              <a:rPr b="0" lang="en-US" sz="1800" spc="-1" strike="noStrike">
                <a:latin typeface="Arial"/>
              </a:rPr>
              <a:t>cla</a:t>
            </a:r>
            <a:r>
              <a:rPr b="0" lang="en-US" sz="1800" spc="-1" strike="noStrike">
                <a:latin typeface="Arial"/>
              </a:rPr>
              <a:t>ssi</a:t>
            </a:r>
            <a:r>
              <a:rPr b="0" lang="en-US" sz="1800" spc="-1" strike="noStrike">
                <a:latin typeface="Arial"/>
              </a:rPr>
              <a:t>cal </a:t>
            </a:r>
            <a:r>
              <a:rPr b="0" lang="en-US" sz="1800" spc="-1" strike="noStrike">
                <a:latin typeface="Arial"/>
              </a:rPr>
              <a:t>co</a:t>
            </a:r>
            <a:r>
              <a:rPr b="0" lang="en-US" sz="1800" spc="-1" strike="noStrike">
                <a:latin typeface="Arial"/>
              </a:rPr>
              <a:t>mp</a:t>
            </a:r>
            <a:r>
              <a:rPr b="0" lang="en-US" sz="1800" spc="-1" strike="noStrike">
                <a:latin typeface="Arial"/>
              </a:rPr>
              <a:t>ute</a:t>
            </a:r>
            <a:r>
              <a:rPr b="0" lang="en-US" sz="1800" spc="-1" strike="noStrike">
                <a:latin typeface="Arial"/>
              </a:rPr>
              <a:t>r </a:t>
            </a:r>
            <a:r>
              <a:rPr b="0" lang="en-US" sz="1800" spc="-1" strike="noStrike">
                <a:latin typeface="Arial"/>
              </a:rPr>
              <a:t>abl</a:t>
            </a:r>
            <a:r>
              <a:rPr b="0" lang="en-US" sz="1800" spc="-1" strike="noStrike">
                <a:latin typeface="Arial"/>
              </a:rPr>
              <a:t>e </a:t>
            </a:r>
            <a:r>
              <a:rPr b="0" lang="en-US" sz="1800" spc="-1" strike="noStrike">
                <a:latin typeface="Arial"/>
              </a:rPr>
              <a:t>to </a:t>
            </a:r>
            <a:r>
              <a:rPr b="0" lang="en-US" sz="1800" spc="-1" strike="noStrike">
                <a:latin typeface="Arial"/>
              </a:rPr>
              <a:t>sto</a:t>
            </a:r>
            <a:r>
              <a:rPr b="0" lang="en-US" sz="1800" spc="-1" strike="noStrike">
                <a:latin typeface="Arial"/>
              </a:rPr>
              <a:t>re </a:t>
            </a:r>
            <a:r>
              <a:rPr b="0" lang="en-US" sz="1800" spc="-1" strike="noStrike">
                <a:latin typeface="Arial"/>
              </a:rPr>
              <a:t>2</a:t>
            </a:r>
            <a:r>
              <a:rPr b="0" lang="en-US" sz="1800" spc="-1" strike="noStrike" baseline="14000000">
                <a:latin typeface="Arial"/>
              </a:rPr>
              <a:t>3m</a:t>
            </a:r>
            <a:r>
              <a:rPr b="0" lang="en-US" sz="1800" spc="-1" strike="noStrike" baseline="14000000">
                <a:latin typeface="Arial"/>
              </a:rPr>
              <a:t>N</a:t>
            </a: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am</a:t>
            </a:r>
            <a:r>
              <a:rPr b="0" lang="en-US" sz="1800" spc="-1" strike="noStrike">
                <a:latin typeface="Arial"/>
              </a:rPr>
              <a:t>plit</a:t>
            </a:r>
            <a:r>
              <a:rPr b="0" lang="en-US" sz="1800" spc="-1" strike="noStrike">
                <a:latin typeface="Arial"/>
              </a:rPr>
              <a:t>ud</a:t>
            </a:r>
            <a:r>
              <a:rPr b="0" lang="en-US" sz="1800" spc="-1" strike="noStrike">
                <a:latin typeface="Arial"/>
              </a:rPr>
              <a:t>es. </a:t>
            </a:r>
            <a:r>
              <a:rPr b="0" lang="en-US" sz="1800" spc="-1" strike="noStrike">
                <a:latin typeface="Arial"/>
              </a:rPr>
              <a:t>To </a:t>
            </a:r>
            <a:r>
              <a:rPr b="0" lang="en-US" sz="1800" spc="-1" strike="noStrike">
                <a:latin typeface="Arial"/>
              </a:rPr>
              <a:t>ac</a:t>
            </a:r>
            <a:r>
              <a:rPr b="0" lang="en-US" sz="1800" spc="-1" strike="noStrike">
                <a:latin typeface="Arial"/>
              </a:rPr>
              <a:t>hie</a:t>
            </a:r>
            <a:r>
              <a:rPr b="0" lang="en-US" sz="1800" spc="-1" strike="noStrike">
                <a:latin typeface="Arial"/>
              </a:rPr>
              <a:t>ve </a:t>
            </a:r>
            <a:r>
              <a:rPr b="0" lang="en-US" sz="1800" spc="-1" strike="noStrike">
                <a:latin typeface="Arial"/>
              </a:rPr>
              <a:t>a </a:t>
            </a:r>
            <a:r>
              <a:rPr b="0" lang="en-US" sz="1800" spc="-1" strike="noStrike">
                <a:latin typeface="Arial"/>
              </a:rPr>
              <a:t>pr</a:t>
            </a:r>
            <a:r>
              <a:rPr b="0" lang="en-US" sz="1800" spc="-1" strike="noStrike">
                <a:latin typeface="Arial"/>
              </a:rPr>
              <a:t>eci</a:t>
            </a:r>
            <a:r>
              <a:rPr b="0" lang="en-US" sz="1800" spc="-1" strike="noStrike">
                <a:latin typeface="Arial"/>
              </a:rPr>
              <a:t>sio</a:t>
            </a:r>
            <a:r>
              <a:rPr b="0" lang="en-US" sz="1800" spc="-1" strike="noStrike">
                <a:latin typeface="Arial"/>
              </a:rPr>
              <a:t>n </a:t>
            </a:r>
            <a:r>
              <a:rPr b="0" lang="en-US" sz="1800" spc="-1" strike="noStrike">
                <a:latin typeface="Arial"/>
              </a:rPr>
              <a:t>of </a:t>
            </a:r>
            <a:r>
              <a:rPr b="0" lang="en-US" sz="1800" spc="-1" strike="noStrike">
                <a:latin typeface="Arial"/>
              </a:rPr>
              <a:t>10</a:t>
            </a:r>
            <a:r>
              <a:rPr b="0" lang="en-US" sz="1800" spc="-1" strike="noStrike">
                <a:latin typeface="Arial"/>
              </a:rPr>
              <a:t>% </a:t>
            </a:r>
            <a:r>
              <a:rPr b="0" lang="en-US" sz="1800" spc="-1" strike="noStrike">
                <a:latin typeface="Arial"/>
              </a:rPr>
              <a:t>re</a:t>
            </a:r>
            <a:r>
              <a:rPr b="0" lang="en-US" sz="1800" spc="-1" strike="noStrike">
                <a:latin typeface="Arial"/>
              </a:rPr>
              <a:t>qui</a:t>
            </a:r>
            <a:r>
              <a:rPr b="0" lang="en-US" sz="1800" spc="-1" strike="noStrike">
                <a:latin typeface="Arial"/>
              </a:rPr>
              <a:t>res </a:t>
            </a:r>
            <a:r>
              <a:rPr b="0" lang="en-US" sz="1800" spc="-1" strike="noStrike">
                <a:latin typeface="Arial"/>
              </a:rPr>
              <a:t>m</a:t>
            </a:r>
            <a:r>
              <a:rPr b="0" lang="en-US" sz="1800" spc="-1" strike="noStrike">
                <a:latin typeface="Arial"/>
              </a:rPr>
              <a:t>=3</a:t>
            </a:r>
            <a:r>
              <a:rPr b="0" lang="en-US" sz="1800" spc="-1" strike="noStrike">
                <a:latin typeface="Arial"/>
              </a:rPr>
              <a:t>, </a:t>
            </a:r>
            <a:r>
              <a:rPr b="0" lang="en-US" sz="1800" spc="-1" strike="noStrike">
                <a:latin typeface="Arial"/>
              </a:rPr>
              <a:t>so </a:t>
            </a:r>
            <a:r>
              <a:rPr b="0" lang="en-US" sz="1800" spc="-1" strike="noStrike" u="dbl">
                <a:uFillTx/>
                <a:latin typeface="Arial"/>
              </a:rPr>
              <a:t>2</a:t>
            </a:r>
            <a:r>
              <a:rPr b="0" lang="en-US" sz="1800" spc="-1" strike="noStrike" u="dbl" baseline="14000000">
                <a:uFillTx/>
                <a:latin typeface="Arial"/>
              </a:rPr>
              <a:t>27</a:t>
            </a:r>
            <a:r>
              <a:rPr b="0" lang="en-US" sz="1800" spc="-1" strike="noStrike" u="dbl">
                <a:uFillTx/>
                <a:latin typeface="Arial"/>
              </a:rPr>
              <a:t> </a:t>
            </a:r>
            <a:r>
              <a:rPr b="0" lang="en-US" sz="1800" spc="-1" strike="noStrike" u="dbl">
                <a:uFillTx/>
                <a:latin typeface="Arial"/>
              </a:rPr>
              <a:t>byt</a:t>
            </a:r>
            <a:r>
              <a:rPr b="0" lang="en-US" sz="1800" spc="-1" strike="noStrike" u="dbl">
                <a:uFillTx/>
                <a:latin typeface="Arial"/>
              </a:rPr>
              <a:t>es </a:t>
            </a:r>
            <a:r>
              <a:rPr b="0" lang="en-US" sz="1800" spc="-1" strike="noStrike" u="dbl">
                <a:uFillTx/>
                <a:latin typeface="Arial"/>
              </a:rPr>
              <a:t>ne</a:t>
            </a:r>
            <a:r>
              <a:rPr b="0" lang="en-US" sz="1800" spc="-1" strike="noStrike" u="dbl">
                <a:uFillTx/>
                <a:latin typeface="Arial"/>
              </a:rPr>
              <a:t>ed</a:t>
            </a:r>
            <a:r>
              <a:rPr b="0" lang="en-US" sz="1800" spc="-1" strike="noStrike" u="dbl">
                <a:uFillTx/>
                <a:latin typeface="Arial"/>
              </a:rPr>
              <a:t>ed </a:t>
            </a:r>
            <a:r>
              <a:rPr b="0" lang="en-US" sz="1800" spc="-1" strike="noStrike" u="dbl">
                <a:uFillTx/>
                <a:latin typeface="Arial"/>
              </a:rPr>
              <a:t>(</a:t>
            </a:r>
            <a:r>
              <a:rPr b="0" lang="en-US" sz="1800" spc="-1" strike="noStrike" u="dbl">
                <a:solidFill>
                  <a:srgbClr val="fe007f"/>
                </a:solidFill>
                <a:uFillTx/>
                <a:latin typeface="Arial"/>
              </a:rPr>
              <a:t>5</a:t>
            </a:r>
            <a:r>
              <a:rPr b="0" lang="en-US" sz="1800" spc="-1" strike="noStrike" u="dbl">
                <a:solidFill>
                  <a:srgbClr val="fe007f"/>
                </a:solidFill>
                <a:uFillTx/>
                <a:latin typeface="Arial"/>
              </a:rPr>
              <a:t>00 </a:t>
            </a:r>
            <a:r>
              <a:rPr b="0" lang="en-US" sz="1800" spc="-1" strike="noStrike" u="dbl">
                <a:solidFill>
                  <a:srgbClr val="fe007f"/>
                </a:solidFill>
                <a:uFillTx/>
                <a:latin typeface="Arial"/>
              </a:rPr>
              <a:t>pet</a:t>
            </a:r>
            <a:r>
              <a:rPr b="0" lang="en-US" sz="1800" spc="-1" strike="noStrike" u="dbl">
                <a:solidFill>
                  <a:srgbClr val="fe007f"/>
                </a:solidFill>
                <a:uFillTx/>
                <a:latin typeface="Arial"/>
              </a:rPr>
              <a:t>ab</a:t>
            </a:r>
            <a:r>
              <a:rPr b="0" lang="en-US" sz="1800" spc="-1" strike="noStrike" u="dbl">
                <a:solidFill>
                  <a:srgbClr val="fe007f"/>
                </a:solidFill>
                <a:uFillTx/>
                <a:latin typeface="Arial"/>
              </a:rPr>
              <a:t>yte</a:t>
            </a:r>
            <a:r>
              <a:rPr b="0" lang="en-US" sz="1800" spc="-1" strike="noStrike" u="dbl">
                <a:solidFill>
                  <a:srgbClr val="fe007f"/>
                </a:solidFill>
                <a:uFillTx/>
                <a:latin typeface="Arial"/>
              </a:rPr>
              <a:t>s!</a:t>
            </a:r>
            <a:r>
              <a:rPr b="0" lang="en-US" sz="1800" spc="-1" strike="noStrike">
                <a:latin typeface="Arial"/>
              </a:rPr>
              <a:t>)</a:t>
            </a:r>
            <a:r>
              <a:rPr b="0" lang="en-US" sz="1800" spc="-1" strike="noStrike">
                <a:latin typeface="Arial"/>
              </a:rPr>
              <a:t>. </a:t>
            </a:r>
            <a:r>
              <a:rPr b="0" i="1" lang="en-US" sz="1800" spc="-1" strike="noStrike">
                <a:solidFill>
                  <a:srgbClr val="fe007f"/>
                </a:solidFill>
                <a:latin typeface="Arial"/>
              </a:rPr>
              <a:t>A </a:t>
            </a:r>
            <a:r>
              <a:rPr b="0" i="1" lang="en-US" sz="1800" spc="-1" strike="noStrike">
                <a:solidFill>
                  <a:srgbClr val="fe007f"/>
                </a:solidFill>
                <a:latin typeface="Arial"/>
              </a:rPr>
              <a:t>qu</a:t>
            </a:r>
            <a:r>
              <a:rPr b="0" i="1" lang="en-US" sz="1800" spc="-1" strike="noStrike">
                <a:solidFill>
                  <a:srgbClr val="fe007f"/>
                </a:solidFill>
                <a:latin typeface="Arial"/>
              </a:rPr>
              <a:t>ant</a:t>
            </a:r>
            <a:r>
              <a:rPr b="0" i="1" lang="en-US" sz="1800" spc="-1" strike="noStrike">
                <a:solidFill>
                  <a:srgbClr val="fe007f"/>
                </a:solidFill>
                <a:latin typeface="Arial"/>
              </a:rPr>
              <a:t>um </a:t>
            </a:r>
            <a:r>
              <a:rPr b="0" i="1" lang="en-US" sz="1800" spc="-1" strike="noStrike">
                <a:solidFill>
                  <a:srgbClr val="fe007f"/>
                </a:solidFill>
                <a:latin typeface="Arial"/>
              </a:rPr>
              <a:t>co</a:t>
            </a:r>
            <a:r>
              <a:rPr b="0" i="1" lang="en-US" sz="1800" spc="-1" strike="noStrike">
                <a:solidFill>
                  <a:srgbClr val="fe007f"/>
                </a:solidFill>
                <a:latin typeface="Arial"/>
              </a:rPr>
              <a:t>mp</a:t>
            </a:r>
            <a:r>
              <a:rPr b="0" i="1" lang="en-US" sz="1800" spc="-1" strike="noStrike">
                <a:solidFill>
                  <a:srgbClr val="fe007f"/>
                </a:solidFill>
                <a:latin typeface="Arial"/>
              </a:rPr>
              <a:t>ute</a:t>
            </a:r>
            <a:r>
              <a:rPr b="0" i="1" lang="en-US" sz="1800" spc="-1" strike="noStrike">
                <a:solidFill>
                  <a:srgbClr val="fe007f"/>
                </a:solidFill>
                <a:latin typeface="Arial"/>
              </a:rPr>
              <a:t>r </a:t>
            </a:r>
            <a:r>
              <a:rPr b="0" i="1" lang="en-US" sz="1800" spc="-1" strike="noStrike">
                <a:solidFill>
                  <a:srgbClr val="fe007f"/>
                </a:solidFill>
                <a:latin typeface="Arial"/>
              </a:rPr>
              <a:t>ne</a:t>
            </a:r>
            <a:r>
              <a:rPr b="0" i="1" lang="en-US" sz="1800" spc="-1" strike="noStrike">
                <a:solidFill>
                  <a:srgbClr val="fe007f"/>
                </a:solidFill>
                <a:latin typeface="Arial"/>
              </a:rPr>
              <a:t>ed</a:t>
            </a:r>
            <a:r>
              <a:rPr b="0" i="1" lang="en-US" sz="1800" spc="-1" strike="noStrike">
                <a:solidFill>
                  <a:srgbClr val="fe007f"/>
                </a:solidFill>
                <a:latin typeface="Arial"/>
              </a:rPr>
              <a:t>s </a:t>
            </a:r>
            <a:r>
              <a:rPr b="0" i="1" lang="en-US" sz="1800" spc="-1" strike="noStrike">
                <a:solidFill>
                  <a:srgbClr val="fe007f"/>
                </a:solidFill>
                <a:latin typeface="Arial"/>
              </a:rPr>
              <a:t>jus</a:t>
            </a:r>
            <a:r>
              <a:rPr b="0" i="1" lang="en-US" sz="1800" spc="-1" strike="noStrike">
                <a:solidFill>
                  <a:srgbClr val="fe007f"/>
                </a:solidFill>
                <a:latin typeface="Arial"/>
              </a:rPr>
              <a:t>t </a:t>
            </a:r>
            <a:r>
              <a:rPr b="0" i="1" lang="en-US" sz="1800" spc="-1" strike="noStrike">
                <a:solidFill>
                  <a:srgbClr val="fe007f"/>
                </a:solidFill>
                <a:latin typeface="Arial"/>
              </a:rPr>
              <a:t>27 </a:t>
            </a:r>
            <a:r>
              <a:rPr b="0" i="1" lang="en-US" sz="1800" spc="-1" strike="noStrike">
                <a:solidFill>
                  <a:srgbClr val="fe007f"/>
                </a:solidFill>
                <a:latin typeface="Arial"/>
              </a:rPr>
              <a:t>ent</a:t>
            </a:r>
            <a:r>
              <a:rPr b="0" i="1" lang="en-US" sz="1800" spc="-1" strike="noStrike">
                <a:solidFill>
                  <a:srgbClr val="fe007f"/>
                </a:solidFill>
                <a:latin typeface="Arial"/>
              </a:rPr>
              <a:t>an</a:t>
            </a:r>
            <a:r>
              <a:rPr b="0" i="1" lang="en-US" sz="1800" spc="-1" strike="noStrike">
                <a:solidFill>
                  <a:srgbClr val="fe007f"/>
                </a:solidFill>
                <a:latin typeface="Arial"/>
              </a:rPr>
              <a:t>gle</a:t>
            </a:r>
            <a:r>
              <a:rPr b="0" i="1" lang="en-US" sz="1800" spc="-1" strike="noStrike">
                <a:solidFill>
                  <a:srgbClr val="fe007f"/>
                </a:solidFill>
                <a:latin typeface="Arial"/>
              </a:rPr>
              <a:t>d </a:t>
            </a:r>
            <a:r>
              <a:rPr b="0" i="1" lang="en-US" sz="1800" spc="-1" strike="noStrike">
                <a:solidFill>
                  <a:srgbClr val="fe007f"/>
                </a:solidFill>
                <a:latin typeface="Arial"/>
              </a:rPr>
              <a:t>qu</a:t>
            </a:r>
            <a:r>
              <a:rPr b="0" i="1" lang="en-US" sz="1800" spc="-1" strike="noStrike">
                <a:solidFill>
                  <a:srgbClr val="fe007f"/>
                </a:solidFill>
                <a:latin typeface="Arial"/>
              </a:rPr>
              <a:t>bit</a:t>
            </a:r>
            <a:r>
              <a:rPr b="0" i="1" lang="en-US" sz="1800" spc="-1" strike="noStrike">
                <a:solidFill>
                  <a:srgbClr val="fe007f"/>
                </a:solidFill>
                <a:latin typeface="Arial"/>
              </a:rPr>
              <a:t>s</a:t>
            </a:r>
            <a:r>
              <a:rPr b="0" lang="en-US" sz="1800" spc="-1" strike="noStrike">
                <a:solidFill>
                  <a:srgbClr val="fe007f"/>
                </a:solidFill>
                <a:latin typeface="Arial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212760" y="228600"/>
            <a:ext cx="75578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Quantum Computing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94" name="Picture 1_1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800" cy="851040"/>
          </a:xfrm>
          <a:prstGeom prst="rect">
            <a:avLst/>
          </a:prstGeom>
          <a:ln w="0">
            <a:noFill/>
          </a:ln>
        </p:spPr>
      </p:pic>
      <p:pic>
        <p:nvPicPr>
          <p:cNvPr id="195" name="Picture 2_0" descr="Toyota and Mitsubishi Chemical to use IBM quantum computer - Nikkei Asia"/>
          <p:cNvPicPr/>
          <p:nvPr/>
        </p:nvPicPr>
        <p:blipFill>
          <a:blip r:embed="rId2"/>
          <a:stretch/>
        </p:blipFill>
        <p:spPr>
          <a:xfrm>
            <a:off x="268200" y="969840"/>
            <a:ext cx="4403880" cy="2488320"/>
          </a:xfrm>
          <a:prstGeom prst="rect">
            <a:avLst/>
          </a:prstGeom>
          <a:ln w="0">
            <a:noFill/>
          </a:ln>
        </p:spPr>
      </p:pic>
      <p:pic>
        <p:nvPicPr>
          <p:cNvPr id="196" name="Picture 4" descr="Google demonstrates vital step towards large-scale quantum computers | New  Scientist"/>
          <p:cNvPicPr/>
          <p:nvPr/>
        </p:nvPicPr>
        <p:blipFill>
          <a:blip r:embed="rId3"/>
          <a:stretch/>
        </p:blipFill>
        <p:spPr>
          <a:xfrm>
            <a:off x="5046120" y="938520"/>
            <a:ext cx="3827880" cy="2551320"/>
          </a:xfrm>
          <a:prstGeom prst="rect">
            <a:avLst/>
          </a:prstGeom>
          <a:ln w="0">
            <a:noFill/>
          </a:ln>
        </p:spPr>
      </p:pic>
      <p:sp>
        <p:nvSpPr>
          <p:cNvPr id="197" name="CustomShape 2"/>
          <p:cNvSpPr/>
          <p:nvPr/>
        </p:nvSpPr>
        <p:spPr>
          <a:xfrm>
            <a:off x="2780640" y="3657600"/>
            <a:ext cx="388224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Trebuchet MS"/>
                <a:ea typeface="DejaVu Sans"/>
              </a:rPr>
              <a:t>Different Approaches:</a:t>
            </a:r>
            <a:endParaRPr b="0" lang="en-US" sz="1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Superconducting qubits (pics)</a:t>
            </a:r>
            <a:endParaRPr b="0" lang="en-US" sz="1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Trapped Ions</a:t>
            </a:r>
            <a:endParaRPr b="0" lang="en-US" sz="1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Quantum dots</a:t>
            </a:r>
            <a:endParaRPr b="0" lang="en-US" sz="1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Photons</a:t>
            </a:r>
            <a:endParaRPr b="0" lang="en-US" sz="1800" spc="-1" strike="noStrike"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  <a:ea typeface="DejaVu Sans"/>
              </a:rPr>
              <a:t>Others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8" name="TextShape 3"/>
          <p:cNvSpPr txBox="1"/>
          <p:nvPr/>
        </p:nvSpPr>
        <p:spPr>
          <a:xfrm>
            <a:off x="228600" y="3458160"/>
            <a:ext cx="5875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I</a:t>
            </a:r>
            <a:r>
              <a:rPr b="0" lang="en-US" sz="1800" spc="-1" strike="noStrike">
                <a:latin typeface="Arial"/>
              </a:rPr>
              <a:t>B</a:t>
            </a:r>
            <a:r>
              <a:rPr b="0" lang="en-US" sz="1800" spc="-1" strike="noStrike">
                <a:latin typeface="Arial"/>
              </a:rPr>
              <a:t>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TextShape 4"/>
          <p:cNvSpPr txBox="1"/>
          <p:nvPr/>
        </p:nvSpPr>
        <p:spPr>
          <a:xfrm>
            <a:off x="7939800" y="3477600"/>
            <a:ext cx="9151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o</a:t>
            </a:r>
            <a:r>
              <a:rPr b="0" lang="en-US" sz="1800" spc="-1" strike="noStrike">
                <a:latin typeface="Arial"/>
              </a:rPr>
              <a:t>g</a:t>
            </a:r>
            <a:r>
              <a:rPr b="0" lang="en-US" sz="1800" spc="-1" strike="noStrike">
                <a:latin typeface="Arial"/>
              </a:rPr>
              <a:t>l</a:t>
            </a:r>
            <a:r>
              <a:rPr b="0" lang="en-US" sz="1800" spc="-1" strike="noStrike">
                <a:latin typeface="Arial"/>
              </a:rPr>
              <a:t>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212760" y="228600"/>
            <a:ext cx="75578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Picture 1_7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800" cy="851040"/>
          </a:xfrm>
          <a:prstGeom prst="rect">
            <a:avLst/>
          </a:prstGeom>
          <a:ln w="0"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1440" y="0"/>
            <a:ext cx="8685360" cy="4908240"/>
          </a:xfrm>
          <a:prstGeom prst="rect">
            <a:avLst/>
          </a:prstGeom>
          <a:ln w="0">
            <a:noFill/>
          </a:ln>
        </p:spPr>
      </p:pic>
      <p:sp>
        <p:nvSpPr>
          <p:cNvPr id="203" name="TextShape 2"/>
          <p:cNvSpPr txBox="1"/>
          <p:nvPr/>
        </p:nvSpPr>
        <p:spPr>
          <a:xfrm>
            <a:off x="2650680" y="5140080"/>
            <a:ext cx="16927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“</a:t>
            </a:r>
            <a:r>
              <a:rPr b="0" lang="en-US" sz="1800" spc="-1" strike="noStrike">
                <a:latin typeface="Arial"/>
              </a:rPr>
              <a:t>FPGA control”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Line 3"/>
          <p:cNvSpPr/>
          <p:nvPr/>
        </p:nvSpPr>
        <p:spPr>
          <a:xfrm flipV="1">
            <a:off x="3886200" y="4415400"/>
            <a:ext cx="529200" cy="724680"/>
          </a:xfrm>
          <a:prstGeom prst="line">
            <a:avLst/>
          </a:prstGeom>
          <a:ln w="0">
            <a:solidFill>
              <a:srgbClr val="fe007f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212760" y="228600"/>
            <a:ext cx="7557840" cy="44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6" name="Picture 1_8" descr=""/>
          <p:cNvPicPr/>
          <p:nvPr/>
        </p:nvPicPr>
        <p:blipFill>
          <a:blip r:embed="rId1"/>
          <a:stretch/>
        </p:blipFill>
        <p:spPr>
          <a:xfrm>
            <a:off x="8709840" y="16200"/>
            <a:ext cx="1351800" cy="851040"/>
          </a:xfrm>
          <a:prstGeom prst="rect">
            <a:avLst/>
          </a:prstGeom>
          <a:ln w="0">
            <a:noFill/>
          </a:ln>
        </p:spPr>
      </p:pic>
      <p:sp>
        <p:nvSpPr>
          <p:cNvPr id="207" name="TextShape 2"/>
          <p:cNvSpPr txBox="1"/>
          <p:nvPr/>
        </p:nvSpPr>
        <p:spPr>
          <a:xfrm>
            <a:off x="212760" y="228600"/>
            <a:ext cx="3404160" cy="486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2800" spc="-1" strike="noStrike">
                <a:latin typeface="Arial"/>
              </a:rPr>
              <a:t>Q</a:t>
            </a:r>
            <a:r>
              <a:rPr b="0" lang="en-US" sz="2800" spc="-1" strike="noStrike">
                <a:latin typeface="Arial"/>
              </a:rPr>
              <a:t>u</a:t>
            </a:r>
            <a:r>
              <a:rPr b="0" lang="en-US" sz="2800" spc="-1" strike="noStrike">
                <a:latin typeface="Arial"/>
              </a:rPr>
              <a:t>a</a:t>
            </a:r>
            <a:r>
              <a:rPr b="0" lang="en-US" sz="2800" spc="-1" strike="noStrike">
                <a:latin typeface="Arial"/>
              </a:rPr>
              <a:t>n</a:t>
            </a:r>
            <a:r>
              <a:rPr b="0" lang="en-US" sz="2800" spc="-1" strike="noStrike">
                <a:latin typeface="Arial"/>
              </a:rPr>
              <a:t>t</a:t>
            </a:r>
            <a:r>
              <a:rPr b="0" lang="en-US" sz="2800" spc="-1" strike="noStrike">
                <a:latin typeface="Arial"/>
              </a:rPr>
              <a:t>u</a:t>
            </a:r>
            <a:r>
              <a:rPr b="0" lang="en-US" sz="2800" spc="-1" strike="noStrike">
                <a:latin typeface="Arial"/>
              </a:rPr>
              <a:t>m</a:t>
            </a:r>
            <a:r>
              <a:rPr b="0" lang="en-US" sz="2800" spc="-1" strike="noStrike">
                <a:latin typeface="Arial"/>
              </a:rPr>
              <a:t> </a:t>
            </a:r>
            <a:r>
              <a:rPr b="0" lang="en-US" sz="2800" spc="-1" strike="noStrike">
                <a:latin typeface="Arial"/>
              </a:rPr>
              <a:t>A</a:t>
            </a:r>
            <a:r>
              <a:rPr b="0" lang="en-US" sz="2800" spc="-1" strike="noStrike">
                <a:latin typeface="Arial"/>
              </a:rPr>
              <a:t>l</a:t>
            </a:r>
            <a:r>
              <a:rPr b="0" lang="en-US" sz="2800" spc="-1" strike="noStrike">
                <a:latin typeface="Arial"/>
              </a:rPr>
              <a:t>g</a:t>
            </a:r>
            <a:r>
              <a:rPr b="0" lang="en-US" sz="2800" spc="-1" strike="noStrike">
                <a:latin typeface="Arial"/>
              </a:rPr>
              <a:t>o</a:t>
            </a:r>
            <a:r>
              <a:rPr b="0" lang="en-US" sz="2800" spc="-1" strike="noStrike">
                <a:latin typeface="Arial"/>
              </a:rPr>
              <a:t>r</a:t>
            </a:r>
            <a:r>
              <a:rPr b="0" lang="en-US" sz="2800" spc="-1" strike="noStrike">
                <a:latin typeface="Arial"/>
              </a:rPr>
              <a:t>i</a:t>
            </a:r>
            <a:r>
              <a:rPr b="0" lang="en-US" sz="2800" spc="-1" strike="noStrike">
                <a:latin typeface="Arial"/>
              </a:rPr>
              <a:t>t</a:t>
            </a:r>
            <a:r>
              <a:rPr b="0" lang="en-US" sz="2800" spc="-1" strike="noStrike">
                <a:latin typeface="Arial"/>
              </a:rPr>
              <a:t>h</a:t>
            </a:r>
            <a:r>
              <a:rPr b="0" lang="en-US" sz="2800" spc="-1" strike="noStrike">
                <a:latin typeface="Arial"/>
              </a:rPr>
              <a:t>m</a:t>
            </a:r>
            <a:r>
              <a:rPr b="0" lang="en-US" sz="2800" spc="-1" strike="noStrike">
                <a:latin typeface="Arial"/>
              </a:rPr>
              <a:t>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200160" y="1220040"/>
            <a:ext cx="9629640" cy="1842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0"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Trebuchet MS"/>
              </a:rPr>
              <a:t>Quantum computers are useless without quantum algorithms (software):</a:t>
            </a:r>
            <a:endParaRPr b="0" lang="en-US" sz="20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Currently requires expert knowledge in quantum mechanics and applications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Only a handful of algorithms have been developed that would make a QC better than a classical computer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Shor’s Algorithm (breaks public-key encryption)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Trebuchet MS"/>
              </a:rPr>
              <a:t>Grover’s Algorithm (sort a large database faster)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9" name="Picture 6" descr=""/>
          <p:cNvPicPr/>
          <p:nvPr/>
        </p:nvPicPr>
        <p:blipFill>
          <a:blip r:embed="rId2"/>
          <a:stretch/>
        </p:blipFill>
        <p:spPr>
          <a:xfrm>
            <a:off x="1200240" y="3318120"/>
            <a:ext cx="8172360" cy="244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1609</TotalTime>
  <Application>LibreOffice/7.0.4.2$Linux_X86_64 LibreOffice_project/00$Build-2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2024-03-30T17:52:45Z</dcterms:created>
  <dc:creator/>
  <dc:description/>
  <dc:language>en-US</dc:language>
  <cp:lastModifiedBy/>
  <dcterms:modified xsi:type="dcterms:W3CDTF">2024-03-31T22:06:40Z</dcterms:modified>
  <cp:revision>49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</vt:i4>
  </property>
</Properties>
</file>